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1pPr>
    <a:lvl2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2pPr>
    <a:lvl3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3pPr>
    <a:lvl4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4pPr>
    <a:lvl5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5pPr>
    <a:lvl6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6pPr>
    <a:lvl7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7pPr>
    <a:lvl8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8pPr>
    <a:lvl9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13"/>
    <p:restoredTop sz="94694"/>
  </p:normalViewPr>
  <p:slideViewPr>
    <p:cSldViewPr snapToGrid="0">
      <p:cViewPr varScale="1">
        <p:scale>
          <a:sx n="54" d="100"/>
          <a:sy n="54" d="100"/>
        </p:scale>
        <p:origin x="28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stretch>
            <a:fillRect/>
          </a:stretch>
        </p:blipFill>
        <p:spPr>
          <a:xfrm>
            <a:off x="11315700" y="6972300"/>
            <a:ext cx="2771878" cy="431800"/>
          </a:xfrm>
          <a:prstGeom prst="rect">
            <a:avLst/>
          </a:prstGeom>
          <a:ln w="12700">
            <a:miter lim="400000"/>
          </a:ln>
        </p:spPr>
      </p:pic>
      <p:sp>
        <p:nvSpPr>
          <p:cNvPr id="12" name="Title Text"/>
          <p:cNvSpPr txBox="1">
            <a:spLocks noGrp="1"/>
          </p:cNvSpPr>
          <p:nvPr>
            <p:ph type="title"/>
          </p:nvPr>
        </p:nvSpPr>
        <p:spPr>
          <a:xfrm>
            <a:off x="3175000" y="2857500"/>
            <a:ext cx="19050000" cy="3556000"/>
          </a:xfrm>
          <a:prstGeom prst="rect">
            <a:avLst/>
          </a:prstGeom>
          <a:effectLst>
            <a:outerShdw blurRad="25400" dist="38100" dir="2700000" rotWithShape="0">
              <a:srgbClr val="6D625D">
                <a:alpha val="90000"/>
              </a:srgbClr>
            </a:outerShdw>
          </a:effectLst>
        </p:spPr>
        <p:txBody>
          <a:bodyPr anchor="b"/>
          <a:lstStyle>
            <a:lvl1pPr>
              <a:defRPr sz="108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3175000" y="7747000"/>
            <a:ext cx="19050000" cy="25400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70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70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70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70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70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2419693" y="127190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5" name="Body Level One…"/>
          <p:cNvSpPr txBox="1">
            <a:spLocks noGrp="1"/>
          </p:cNvSpPr>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3" name="Black and white photo of a rocky coastline"/>
          <p:cNvSpPr>
            <a:spLocks noGrp="1"/>
          </p:cNvSpPr>
          <p:nvPr>
            <p:ph type="pic" idx="21"/>
          </p:nvPr>
        </p:nvSpPr>
        <p:spPr>
          <a:xfrm>
            <a:off x="-1701800" y="755816"/>
            <a:ext cx="17883053" cy="11927551"/>
          </a:xfrm>
          <a:prstGeom prst="rect">
            <a:avLst/>
          </a:prstGeom>
          <a:ln w="9525">
            <a:round/>
          </a:ln>
        </p:spPr>
        <p:txBody>
          <a:bodyPr lIns="91439" tIns="45719" rIns="91439" bIns="45719" anchor="t">
            <a:noAutofit/>
          </a:bodyPr>
          <a:lstStyle/>
          <a:p>
            <a:endParaRPr/>
          </a:p>
        </p:txBody>
      </p:sp>
      <p:sp>
        <p:nvSpPr>
          <p:cNvPr id="104" name="Black and white photo of a meandering river with hills in the background"/>
          <p:cNvSpPr>
            <a:spLocks noGrp="1"/>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endParaRPr/>
          </a:p>
        </p:txBody>
      </p:sp>
      <p:sp>
        <p:nvSpPr>
          <p:cNvPr id="105" name="Black and white photo of Arch Rock in Joshua Tree National Park, California"/>
          <p:cNvSpPr>
            <a:spLocks noGrp="1"/>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endParaRP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3" name="–Johnny Appleseed"/>
          <p:cNvSpPr txBox="1">
            <a:spLocks noGrp="1"/>
          </p:cNvSpPr>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sz="4200" i="1"/>
            </a:lvl1pPr>
          </a:lstStyle>
          <a:p>
            <a:r>
              <a:t>–Johnny Appleseed</a:t>
            </a:r>
          </a:p>
        </p:txBody>
      </p:sp>
      <p:sp>
        <p:nvSpPr>
          <p:cNvPr id="114" name="“Type a quote here.”"/>
          <p:cNvSpPr txBox="1">
            <a:spLocks noGrp="1"/>
          </p:cNvSpPr>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sz="5400" i="1"/>
            </a:lvl1pPr>
          </a:lstStyle>
          <a:p>
            <a:r>
              <a:t>“Type a quote here.” </a:t>
            </a: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2" name="Black and white photo of a rocky coastline"/>
          <p:cNvSpPr>
            <a:spLocks noGrp="1"/>
          </p:cNvSpPr>
          <p:nvPr>
            <p:ph type="pic" idx="21"/>
          </p:nvPr>
        </p:nvSpPr>
        <p:spPr>
          <a:xfrm>
            <a:off x="-100666" y="-1981200"/>
            <a:ext cx="24601223" cy="16408400"/>
          </a:xfrm>
          <a:prstGeom prst="rect">
            <a:avLst/>
          </a:prstGeom>
        </p:spPr>
        <p:txBody>
          <a:bodyPr lIns="91439" tIns="45719" rIns="91439" bIns="45719" anchor="t">
            <a:noAutofit/>
          </a:bodyPr>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Black and white photo of a rocky coastline"/>
          <p:cNvSpPr>
            <a:spLocks noGrp="1"/>
          </p:cNvSpPr>
          <p:nvPr>
            <p:ph type="pic" idx="21"/>
          </p:nvPr>
        </p:nvSpPr>
        <p:spPr>
          <a:xfrm>
            <a:off x="3850765" y="-260764"/>
            <a:ext cx="16622963" cy="11087102"/>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044700" y="9779000"/>
            <a:ext cx="20320000" cy="1905000"/>
          </a:xfrm>
          <a:prstGeom prst="rect">
            <a:avLst/>
          </a:prstGeom>
        </p:spPr>
        <p:txBody>
          <a:bodyPr/>
          <a:lstStyle/>
          <a:p>
            <a:r>
              <a:t>Title Text</a:t>
            </a:r>
          </a:p>
        </p:txBody>
      </p:sp>
      <p:sp>
        <p:nvSpPr>
          <p:cNvPr id="23" name="Body Level One…"/>
          <p:cNvSpPr txBox="1">
            <a:spLocks noGrp="1"/>
          </p:cNvSpPr>
          <p:nvPr>
            <p:ph type="body" sz="quarter" idx="1"/>
          </p:nvPr>
        </p:nvSpPr>
        <p:spPr>
          <a:xfrm>
            <a:off x="2044700" y="11684000"/>
            <a:ext cx="20320000" cy="952500"/>
          </a:xfrm>
          <a:prstGeom prst="rect">
            <a:avLst/>
          </a:prstGeom>
        </p:spPr>
        <p:txBody>
          <a:bodyPr/>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11969750" y="128905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032000" y="5270500"/>
            <a:ext cx="20320000" cy="3175000"/>
          </a:xfrm>
          <a:prstGeom prst="rect">
            <a:avLst/>
          </a:prstGeom>
        </p:spPr>
        <p:txBody>
          <a:bodyPr/>
          <a:lstStyle/>
          <a:p>
            <a:r>
              <a:t>Title Text</a:t>
            </a:r>
          </a:p>
        </p:txBody>
      </p:sp>
      <p:sp>
        <p:nvSpPr>
          <p:cNvPr id="32" name="Slide Number"/>
          <p:cNvSpPr txBox="1">
            <a:spLocks noGrp="1"/>
          </p:cNvSpPr>
          <p:nvPr>
            <p:ph type="sldNum" sz="quarter" idx="2"/>
          </p:nvPr>
        </p:nvSpPr>
        <p:spPr>
          <a:xfrm>
            <a:off x="11969750" y="127063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stretch>
            <a:fillRect/>
          </a:stretch>
        </p:blipFill>
        <p:spPr>
          <a:xfrm>
            <a:off x="5405425" y="6920086"/>
            <a:ext cx="2771878" cy="431801"/>
          </a:xfrm>
          <a:prstGeom prst="rect">
            <a:avLst/>
          </a:prstGeom>
          <a:ln w="12700">
            <a:miter lim="400000"/>
          </a:ln>
        </p:spPr>
      </p:pic>
      <p:sp>
        <p:nvSpPr>
          <p:cNvPr id="40" name="Black and white photo of a rocky coastline"/>
          <p:cNvSpPr>
            <a:spLocks noGrp="1"/>
          </p:cNvSpPr>
          <p:nvPr>
            <p:ph type="pic" idx="21"/>
          </p:nvPr>
        </p:nvSpPr>
        <p:spPr>
          <a:xfrm>
            <a:off x="11016969" y="2088583"/>
            <a:ext cx="14354838" cy="9574319"/>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762000" y="2070100"/>
            <a:ext cx="12065000" cy="4406900"/>
          </a:xfrm>
          <a:prstGeom prst="rect">
            <a:avLst/>
          </a:prstGeom>
        </p:spPr>
        <p:txBody>
          <a:bodyPr anchor="b"/>
          <a:lstStyle/>
          <a:p>
            <a:r>
              <a:t>Title Text</a:t>
            </a:r>
          </a:p>
        </p:txBody>
      </p:sp>
      <p:sp>
        <p:nvSpPr>
          <p:cNvPr id="42" name="Body Level One…"/>
          <p:cNvSpPr txBox="1">
            <a:spLocks noGrp="1"/>
          </p:cNvSpPr>
          <p:nvPr>
            <p:ph type="body" sz="quarter" idx="1"/>
          </p:nvPr>
        </p:nvSpPr>
        <p:spPr>
          <a:xfrm>
            <a:off x="762000" y="7810500"/>
            <a:ext cx="12065000" cy="3797300"/>
          </a:xfrm>
          <a:prstGeom prst="rect">
            <a:avLst/>
          </a:prstGeom>
        </p:spPr>
        <p:txBody>
          <a:bodyPr anchor="t"/>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Black and white photo of a rocky coastline"/>
          <p:cNvSpPr>
            <a:spLocks noGrp="1"/>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7" name="Title Text"/>
          <p:cNvSpPr txBox="1">
            <a:spLocks noGrp="1"/>
          </p:cNvSpPr>
          <p:nvPr>
            <p:ph type="title"/>
          </p:nvPr>
        </p:nvSpPr>
        <p:spPr>
          <a:prstGeom prst="rect">
            <a:avLst/>
          </a:prstGeom>
        </p:spPr>
        <p:txBody>
          <a:bodyPr/>
          <a:lstStyle/>
          <a:p>
            <a:r>
              <a:t>Title Text</a:t>
            </a:r>
          </a:p>
        </p:txBody>
      </p:sp>
      <p:sp>
        <p:nvSpPr>
          <p:cNvPr id="78"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6" name="Title Text"/>
          <p:cNvSpPr txBox="1">
            <a:spLocks noGrp="1"/>
          </p:cNvSpPr>
          <p:nvPr>
            <p:ph type="title"/>
          </p:nvPr>
        </p:nvSpPr>
        <p:spPr>
          <a:prstGeom prst="rect">
            <a:avLst/>
          </a:prstGeom>
        </p:spPr>
        <p:txBody>
          <a:bodyPr/>
          <a:lstStyle/>
          <a:p>
            <a:r>
              <a:t>Title Text</a:t>
            </a:r>
          </a:p>
        </p:txBody>
      </p:sp>
      <p:sp>
        <p:nvSpPr>
          <p:cNvPr id="87"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32000" y="558800"/>
            <a:ext cx="203200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2032000" y="3810000"/>
            <a:ext cx="20320000" cy="825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lgn="ctr">
              <a:spcBef>
                <a:spcPts val="0"/>
              </a:spcBef>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17"/>
        </a:buBlip>
        <a:tabLst/>
        <a:defRPr sz="5600" b="0" i="0" u="none" strike="noStrike" cap="none" spc="0" baseline="0">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irajchokshi/FixFlow/wiki"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ixFlow"/>
          <p:cNvSpPr txBox="1">
            <a:spLocks noGrp="1"/>
          </p:cNvSpPr>
          <p:nvPr>
            <p:ph type="ctrTitle"/>
          </p:nvPr>
        </p:nvSpPr>
        <p:spPr>
          <a:prstGeom prst="rect">
            <a:avLst/>
          </a:prstGeom>
        </p:spPr>
        <p:txBody>
          <a:bodyPr/>
          <a:lstStyle/>
          <a:p>
            <a:pPr algn="l"/>
            <a:r>
              <a:rPr dirty="0" err="1"/>
              <a:t>FixFlow</a:t>
            </a:r>
            <a:r>
              <a:rPr lang="en-US" dirty="0"/>
              <a:t> </a:t>
            </a:r>
            <a:endParaRPr dirty="0"/>
          </a:p>
        </p:txBody>
      </p:sp>
      <p:sp>
        <p:nvSpPr>
          <p:cNvPr id="140" name="Maintenance management app…"/>
          <p:cNvSpPr txBox="1">
            <a:spLocks noGrp="1"/>
          </p:cNvSpPr>
          <p:nvPr>
            <p:ph type="subTitle" sz="quarter" idx="1"/>
          </p:nvPr>
        </p:nvSpPr>
        <p:spPr>
          <a:xfrm>
            <a:off x="2667000" y="7747000"/>
            <a:ext cx="19050000" cy="2540000"/>
          </a:xfrm>
          <a:prstGeom prst="rect">
            <a:avLst/>
          </a:prstGeom>
        </p:spPr>
        <p:txBody>
          <a:bodyPr/>
          <a:lstStyle/>
          <a:p>
            <a:pPr algn="l"/>
            <a:r>
              <a:rPr dirty="0"/>
              <a:t>Maintenance management app</a:t>
            </a:r>
          </a:p>
          <a:p>
            <a:pPr algn="l"/>
            <a:r>
              <a:rPr dirty="0"/>
              <a:t>CS691</a:t>
            </a:r>
          </a:p>
        </p:txBody>
      </p:sp>
      <p:pic>
        <p:nvPicPr>
          <p:cNvPr id="5" name="Picture 4" descr="A logo on a black background&#10;&#10;Description automatically generated">
            <a:extLst>
              <a:ext uri="{FF2B5EF4-FFF2-40B4-BE49-F238E27FC236}">
                <a16:creationId xmlns:a16="http://schemas.microsoft.com/office/drawing/2014/main" id="{F9E98971-A7A3-C860-4BE5-FF541B1FF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114890"/>
            <a:ext cx="10743610" cy="1074361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roject Timeline"/>
          <p:cNvSpPr txBox="1">
            <a:spLocks noGrp="1"/>
          </p:cNvSpPr>
          <p:nvPr>
            <p:ph type="title"/>
          </p:nvPr>
        </p:nvSpPr>
        <p:spPr>
          <a:xfrm>
            <a:off x="2032000" y="558800"/>
            <a:ext cx="20320000" cy="2159000"/>
          </a:xfrm>
        </p:spPr>
        <p:txBody>
          <a:bodyPr anchor="ctr">
            <a:normAutofit/>
          </a:bodyPr>
          <a:lstStyle/>
          <a:p>
            <a:r>
              <a:rPr dirty="0"/>
              <a:t>Project Timeline</a:t>
            </a:r>
          </a:p>
        </p:txBody>
      </p:sp>
      <p:sp>
        <p:nvSpPr>
          <p:cNvPr id="6" name="TextBox 5">
            <a:extLst>
              <a:ext uri="{FF2B5EF4-FFF2-40B4-BE49-F238E27FC236}">
                <a16:creationId xmlns:a16="http://schemas.microsoft.com/office/drawing/2014/main" id="{ED558741-BD83-4DE5-1261-F1540FBF3D08}"/>
              </a:ext>
            </a:extLst>
          </p:cNvPr>
          <p:cNvSpPr txBox="1"/>
          <p:nvPr/>
        </p:nvSpPr>
        <p:spPr>
          <a:xfrm>
            <a:off x="5275385" y="2645809"/>
            <a:ext cx="102657"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endParaRPr kumimoji="0" lang="en-US" sz="5600" b="0" i="0" u="none" strike="noStrike" cap="none" spc="0" normalizeH="0" baseline="0" dirty="0">
              <a:ln>
                <a:noFill/>
              </a:ln>
              <a:solidFill>
                <a:srgbClr val="6C6963"/>
              </a:solidFill>
              <a:effectLst/>
              <a:uFillTx/>
              <a:latin typeface="+mn-lt"/>
              <a:ea typeface="+mn-ea"/>
              <a:cs typeface="+mn-cs"/>
              <a:sym typeface="Baskerville"/>
            </a:endParaRPr>
          </a:p>
        </p:txBody>
      </p:sp>
      <p:graphicFrame>
        <p:nvGraphicFramePr>
          <p:cNvPr id="5" name="Table 4">
            <a:extLst>
              <a:ext uri="{FF2B5EF4-FFF2-40B4-BE49-F238E27FC236}">
                <a16:creationId xmlns:a16="http://schemas.microsoft.com/office/drawing/2014/main" id="{7E6121F2-FF1A-3EA9-3052-5574875E2F3B}"/>
              </a:ext>
            </a:extLst>
          </p:cNvPr>
          <p:cNvGraphicFramePr>
            <a:graphicFrameLocks noGrp="1"/>
          </p:cNvGraphicFramePr>
          <p:nvPr>
            <p:extLst>
              <p:ext uri="{D42A27DB-BD31-4B8C-83A1-F6EECF244321}">
                <p14:modId xmlns:p14="http://schemas.microsoft.com/office/powerpoint/2010/main" val="2861344553"/>
              </p:ext>
            </p:extLst>
          </p:nvPr>
        </p:nvGraphicFramePr>
        <p:xfrm>
          <a:off x="3018630" y="2908300"/>
          <a:ext cx="18346742" cy="8705093"/>
        </p:xfrm>
        <a:graphic>
          <a:graphicData uri="http://schemas.openxmlformats.org/drawingml/2006/table">
            <a:tbl>
              <a:tblPr firstRow="1" bandRow="1"/>
              <a:tblGrid>
                <a:gridCol w="2278857">
                  <a:extLst>
                    <a:ext uri="{9D8B030D-6E8A-4147-A177-3AD203B41FA5}">
                      <a16:colId xmlns:a16="http://schemas.microsoft.com/office/drawing/2014/main" val="541206778"/>
                    </a:ext>
                  </a:extLst>
                </a:gridCol>
                <a:gridCol w="5359517">
                  <a:extLst>
                    <a:ext uri="{9D8B030D-6E8A-4147-A177-3AD203B41FA5}">
                      <a16:colId xmlns:a16="http://schemas.microsoft.com/office/drawing/2014/main" val="840215500"/>
                    </a:ext>
                  </a:extLst>
                </a:gridCol>
                <a:gridCol w="3166285">
                  <a:extLst>
                    <a:ext uri="{9D8B030D-6E8A-4147-A177-3AD203B41FA5}">
                      <a16:colId xmlns:a16="http://schemas.microsoft.com/office/drawing/2014/main" val="2180635296"/>
                    </a:ext>
                  </a:extLst>
                </a:gridCol>
                <a:gridCol w="2745760">
                  <a:extLst>
                    <a:ext uri="{9D8B030D-6E8A-4147-A177-3AD203B41FA5}">
                      <a16:colId xmlns:a16="http://schemas.microsoft.com/office/drawing/2014/main" val="2649846092"/>
                    </a:ext>
                  </a:extLst>
                </a:gridCol>
                <a:gridCol w="2365183">
                  <a:extLst>
                    <a:ext uri="{9D8B030D-6E8A-4147-A177-3AD203B41FA5}">
                      <a16:colId xmlns:a16="http://schemas.microsoft.com/office/drawing/2014/main" val="73813846"/>
                    </a:ext>
                  </a:extLst>
                </a:gridCol>
                <a:gridCol w="2431140">
                  <a:extLst>
                    <a:ext uri="{9D8B030D-6E8A-4147-A177-3AD203B41FA5}">
                      <a16:colId xmlns:a16="http://schemas.microsoft.com/office/drawing/2014/main" val="1039541776"/>
                    </a:ext>
                  </a:extLst>
                </a:gridCol>
              </a:tblGrid>
              <a:tr h="484023">
                <a:tc>
                  <a:txBody>
                    <a:bodyPr/>
                    <a:lstStyle/>
                    <a:p>
                      <a:pPr rtl="0" fontAlgn="ctr">
                        <a:buNone/>
                      </a:pPr>
                      <a:r>
                        <a:rPr lang="en-IN" sz="2700" b="0">
                          <a:solidFill>
                            <a:srgbClr val="FFFFFF"/>
                          </a:solidFill>
                          <a:effectLst/>
                          <a:latin typeface="Roboto" panose="02000000000000000000" pitchFamily="2" charset="0"/>
                        </a:rPr>
                        <a:t>Sprint</a:t>
                      </a: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Task Name</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Assigned To</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Status</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Priority</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tc>
                  <a:txBody>
                    <a:bodyPr/>
                    <a:lstStyle/>
                    <a:p>
                      <a:pPr rtl="0" fontAlgn="ctr">
                        <a:buNone/>
                      </a:pPr>
                      <a:r>
                        <a:rPr lang="en-IN" sz="2700" b="0">
                          <a:solidFill>
                            <a:srgbClr val="FFFFFF"/>
                          </a:solidFill>
                          <a:effectLst/>
                          <a:latin typeface="Roboto" panose="02000000000000000000" pitchFamily="2" charset="0"/>
                        </a:rPr>
                        <a:t>Est. (Days)</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284E3F"/>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56854"/>
                    </a:solidFill>
                  </a:tcPr>
                </a:tc>
                <a:extLst>
                  <a:ext uri="{0D108BD9-81ED-4DB2-BD59-A6C34878D82A}">
                    <a16:rowId xmlns:a16="http://schemas.microsoft.com/office/drawing/2014/main" val="597568526"/>
                  </a:ext>
                </a:extLst>
              </a:tr>
              <a:tr h="484023">
                <a:tc>
                  <a:txBody>
                    <a:bodyPr/>
                    <a:lstStyle/>
                    <a:p>
                      <a:pPr rtl="0" fontAlgn="ctr">
                        <a:buNone/>
                      </a:pPr>
                      <a:r>
                        <a:rPr lang="en-IN" sz="2700" b="0">
                          <a:solidFill>
                            <a:srgbClr val="434343"/>
                          </a:solidFill>
                          <a:effectLst/>
                          <a:latin typeface="Roboto" panose="02000000000000000000" pitchFamily="2" charset="0"/>
                        </a:rPr>
                        <a:t>Sprint 1</a:t>
                      </a: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Feb 8 - Feb 18</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Total: 14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12556254"/>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US" sz="2700" b="0">
                          <a:solidFill>
                            <a:srgbClr val="434343"/>
                          </a:solidFill>
                          <a:effectLst/>
                          <a:latin typeface="Roboto" panose="02000000000000000000" pitchFamily="2" charset="0"/>
                        </a:rPr>
                        <a:t>Finalize Project Proposal &amp; Team Agreement</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133819"/>
                          </a:solidFill>
                          <a:effectLst/>
                          <a:latin typeface="Roboto" panose="02000000000000000000" pitchFamily="2" charset="0"/>
                        </a:rPr>
                        <a:t>Krish Jasani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1569179"/>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US" sz="2700" b="0">
                          <a:solidFill>
                            <a:srgbClr val="434343"/>
                          </a:solidFill>
                          <a:effectLst/>
                          <a:latin typeface="Roboto" panose="02000000000000000000" pitchFamily="2" charset="0"/>
                        </a:rPr>
                        <a:t>System Architecture Design (Node.js/React)</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2A3243"/>
                          </a:solidFill>
                          <a:effectLst/>
                          <a:latin typeface="Roboto" panose="02000000000000000000" pitchFamily="2" charset="0"/>
                        </a:rPr>
                        <a:t>Harshil Goti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43964588"/>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US" sz="2700" b="0">
                          <a:solidFill>
                            <a:srgbClr val="434343"/>
                          </a:solidFill>
                          <a:effectLst/>
                          <a:latin typeface="Roboto" panose="02000000000000000000" pitchFamily="2" charset="0"/>
                        </a:rPr>
                        <a:t>Set up GitHub Repo &amp; Project Boards</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F4170"/>
                          </a:solidFill>
                          <a:effectLst/>
                          <a:latin typeface="Roboto" panose="02000000000000000000" pitchFamily="2" charset="0"/>
                        </a:rPr>
                        <a:t>Shriken Patel</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E4186"/>
                          </a:solidFill>
                          <a:effectLst/>
                          <a:latin typeface="Roboto" panose="02000000000000000000" pitchFamily="2" charset="0"/>
                        </a:rPr>
                        <a:t>Medium</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2</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2995221721"/>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Initial Database Schema (MongoDB)</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2C481F"/>
                          </a:solidFill>
                          <a:effectLst/>
                          <a:latin typeface="Roboto" panose="02000000000000000000" pitchFamily="2" charset="0"/>
                        </a:rPr>
                        <a:t>Viraj Chokshi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83A3C"/>
                          </a:solidFill>
                          <a:effectLst/>
                          <a:latin typeface="Roboto" panose="02000000000000000000" pitchFamily="2" charset="0"/>
                        </a:rPr>
                        <a:t>Done</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16061191"/>
                  </a:ext>
                </a:extLst>
              </a:tr>
              <a:tr h="484023">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34343"/>
                          </a:solidFill>
                          <a:effectLst/>
                          <a:latin typeface="Roboto" panose="02000000000000000000" pitchFamily="2" charset="0"/>
                        </a:rPr>
                        <a:t>Deliverable 1 Submission</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2C481F"/>
                          </a:solidFill>
                          <a:effectLst/>
                          <a:latin typeface="Roboto" panose="02000000000000000000" pitchFamily="2" charset="0"/>
                        </a:rPr>
                        <a:t>Viraj Chokshi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C535E"/>
                          </a:solidFill>
                          <a:effectLst/>
                          <a:latin typeface="Roboto" panose="02000000000000000000" pitchFamily="2" charset="0"/>
                        </a:rPr>
                        <a:t>Working on it</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E4186"/>
                          </a:solidFill>
                          <a:effectLst/>
                          <a:latin typeface="Roboto" panose="02000000000000000000" pitchFamily="2" charset="0"/>
                        </a:rPr>
                        <a:t>Medium</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2</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61836103"/>
                  </a:ext>
                </a:extLst>
              </a:tr>
              <a:tr h="484023">
                <a:tc>
                  <a:txBody>
                    <a:bodyPr/>
                    <a:lstStyle/>
                    <a:p>
                      <a:pPr rtl="0" fontAlgn="ctr">
                        <a:buNone/>
                      </a:pPr>
                      <a:r>
                        <a:rPr lang="en-IN" sz="2700" b="0">
                          <a:solidFill>
                            <a:srgbClr val="434343"/>
                          </a:solidFill>
                          <a:effectLst/>
                          <a:latin typeface="Roboto" panose="02000000000000000000" pitchFamily="2" charset="0"/>
                        </a:rPr>
                        <a:t>Sprint 2</a:t>
                      </a: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Feb 18 - Mar 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endParaRPr lang="en-IN" sz="2700">
                        <a:effectLst/>
                      </a:endParaRP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22640665"/>
                  </a:ext>
                </a:extLst>
              </a:tr>
              <a:tr h="484023">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34343"/>
                          </a:solidFill>
                          <a:effectLst/>
                          <a:latin typeface="Roboto" panose="02000000000000000000" pitchFamily="2" charset="0"/>
                        </a:rPr>
                        <a:t>User Authentication &amp; JWT Auth</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2A3243"/>
                          </a:solidFill>
                          <a:effectLst/>
                          <a:latin typeface="Roboto" panose="02000000000000000000" pitchFamily="2" charset="0"/>
                        </a:rPr>
                        <a:t>Harshil Goti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754578866"/>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US" sz="2700" b="0">
                          <a:solidFill>
                            <a:srgbClr val="434343"/>
                          </a:solidFill>
                          <a:effectLst/>
                          <a:latin typeface="Roboto" panose="02000000000000000000" pitchFamily="2" charset="0"/>
                        </a:rPr>
                        <a:t>Frontend UI Mockups &amp; Material UI Setup</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F4170"/>
                          </a:solidFill>
                          <a:effectLst/>
                          <a:latin typeface="Roboto" panose="02000000000000000000" pitchFamily="2" charset="0"/>
                        </a:rPr>
                        <a:t>Shriken Patel</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ctr">
                        <a:buNone/>
                      </a:pPr>
                      <a:r>
                        <a:rPr lang="en-IN" sz="2700" b="0">
                          <a:solidFill>
                            <a:srgbClr val="3E4186"/>
                          </a:solidFill>
                          <a:effectLst/>
                          <a:latin typeface="Roboto" panose="02000000000000000000" pitchFamily="2" charset="0"/>
                        </a:rPr>
                        <a:t>Medium</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35804388"/>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US" sz="2700" b="0">
                          <a:solidFill>
                            <a:srgbClr val="434343"/>
                          </a:solidFill>
                          <a:effectLst/>
                          <a:latin typeface="Roboto" panose="02000000000000000000" pitchFamily="2" charset="0"/>
                        </a:rPr>
                        <a:t>REST API Setup (CRUD for HomeHub)</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2A3243"/>
                          </a:solidFill>
                          <a:effectLst/>
                          <a:latin typeface="Roboto" panose="02000000000000000000" pitchFamily="2" charset="0"/>
                        </a:rPr>
                        <a:t>Harshil Goti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rtl="0" fontAlgn="ctr">
                        <a:buNone/>
                      </a:pPr>
                      <a:r>
                        <a:rPr lang="en-IN" sz="2700" b="0">
                          <a:solidFill>
                            <a:srgbClr val="423671"/>
                          </a:solidFill>
                          <a:effectLst/>
                          <a:latin typeface="Roboto" panose="02000000000000000000" pitchFamily="2" charset="0"/>
                        </a:rPr>
                        <a:t>High</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tc>
                  <a:txBody>
                    <a:bodyPr/>
                    <a:lstStyle/>
                    <a:p>
                      <a:pPr algn="r" rtl="0" fontAlgn="ctr">
                        <a:buNone/>
                      </a:pPr>
                      <a:r>
                        <a:rPr lang="en-IN" sz="2700" b="0">
                          <a:solidFill>
                            <a:srgbClr val="434343"/>
                          </a:solidFill>
                          <a:effectLst/>
                          <a:latin typeface="Roboto" panose="02000000000000000000" pitchFamily="2" charset="0"/>
                        </a:rPr>
                        <a:t>4</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541998224"/>
                  </a:ext>
                </a:extLst>
              </a:tr>
              <a:tr h="897854">
                <a:tc>
                  <a:txBody>
                    <a:bodyPr/>
                    <a:lstStyle/>
                    <a:p>
                      <a:pPr rtl="0" fontAlgn="ctr">
                        <a:buNone/>
                      </a:pPr>
                      <a:endParaRPr lang="en-IN" sz="2700">
                        <a:effectLst/>
                      </a:endParaRPr>
                    </a:p>
                  </a:txBody>
                  <a:tcPr marL="66809" marR="66809" marT="16703" marB="16703" anchor="ctr">
                    <a:lnL w="7620" cap="flat" cmpd="sng" algn="ctr">
                      <a:solidFill>
                        <a:srgbClr val="284E3F"/>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434343"/>
                          </a:solidFill>
                          <a:effectLst/>
                          <a:latin typeface="Roboto" panose="02000000000000000000" pitchFamily="2" charset="0"/>
                        </a:rPr>
                        <a:t>AWS Setup &amp; Docker Configuration</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2C481F"/>
                          </a:solidFill>
                          <a:effectLst/>
                          <a:latin typeface="Roboto" panose="02000000000000000000" pitchFamily="2" charset="0"/>
                        </a:rPr>
                        <a:t>Viraj Chokshi</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363F32"/>
                          </a:solidFill>
                          <a:effectLst/>
                          <a:latin typeface="Roboto" panose="02000000000000000000" pitchFamily="2" charset="0"/>
                        </a:rPr>
                        <a:t>Not Started</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rtl="0" fontAlgn="ctr">
                        <a:buNone/>
                      </a:pPr>
                      <a:r>
                        <a:rPr lang="en-IN" sz="2700" b="0">
                          <a:solidFill>
                            <a:srgbClr val="254495"/>
                          </a:solidFill>
                          <a:effectLst/>
                          <a:latin typeface="Roboto" panose="02000000000000000000" pitchFamily="2" charset="0"/>
                        </a:rPr>
                        <a:t>Low</a:t>
                      </a:r>
                    </a:p>
                  </a:txBody>
                  <a:tcPr marL="25052" marR="25052" marT="16703" marB="16703"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tc>
                  <a:txBody>
                    <a:bodyPr/>
                    <a:lstStyle/>
                    <a:p>
                      <a:pPr algn="r" rtl="0" fontAlgn="ctr">
                        <a:buNone/>
                      </a:pPr>
                      <a:r>
                        <a:rPr lang="en-IN" sz="2700" b="0">
                          <a:solidFill>
                            <a:srgbClr val="434343"/>
                          </a:solidFill>
                          <a:effectLst/>
                          <a:latin typeface="Roboto" panose="02000000000000000000" pitchFamily="2" charset="0"/>
                        </a:rPr>
                        <a:t>3</a:t>
                      </a:r>
                    </a:p>
                  </a:txBody>
                  <a:tcPr marL="66809" marR="66809" marT="16703" marB="16703" anchor="ctr">
                    <a:lnL w="7620" cap="flat" cmpd="sng" algn="ctr">
                      <a:solidFill>
                        <a:srgbClr val="CCCCCC"/>
                      </a:solidFill>
                      <a:prstDash val="solid"/>
                      <a:round/>
                      <a:headEnd type="none" w="med" len="med"/>
                      <a:tailEnd type="none" w="med" len="med"/>
                    </a:lnL>
                    <a:lnR w="7620" cap="flat" cmpd="sng" algn="ctr">
                      <a:solidFill>
                        <a:srgbClr val="284E3F"/>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F6F8F9"/>
                      </a:solidFill>
                      <a:prstDash val="solid"/>
                      <a:round/>
                      <a:headEnd type="none" w="med" len="med"/>
                      <a:tailEnd type="none" w="med" len="med"/>
                    </a:lnB>
                    <a:solidFill>
                      <a:srgbClr val="FFFFFF"/>
                    </a:solidFill>
                  </a:tcPr>
                </a:tc>
                <a:extLst>
                  <a:ext uri="{0D108BD9-81ED-4DB2-BD59-A6C34878D82A}">
                    <a16:rowId xmlns:a16="http://schemas.microsoft.com/office/drawing/2014/main" val="3023915759"/>
                  </a:ext>
                </a:extLst>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am Agreement"/>
          <p:cNvSpPr txBox="1">
            <a:spLocks noGrp="1"/>
          </p:cNvSpPr>
          <p:nvPr>
            <p:ph type="title"/>
          </p:nvPr>
        </p:nvSpPr>
        <p:spPr>
          <a:xfrm>
            <a:off x="2032000" y="558799"/>
            <a:ext cx="20320000" cy="1929219"/>
          </a:xfrm>
          <a:prstGeom prst="rect">
            <a:avLst/>
          </a:prstGeom>
        </p:spPr>
        <p:txBody>
          <a:bodyPr>
            <a:normAutofit/>
          </a:bodyPr>
          <a:lstStyle/>
          <a:p>
            <a:r>
              <a:rPr dirty="0"/>
              <a:t>Team Agreement</a:t>
            </a:r>
          </a:p>
        </p:txBody>
      </p:sp>
      <p:pic>
        <p:nvPicPr>
          <p:cNvPr id="2" name="Picture 1">
            <a:extLst>
              <a:ext uri="{FF2B5EF4-FFF2-40B4-BE49-F238E27FC236}">
                <a16:creationId xmlns:a16="http://schemas.microsoft.com/office/drawing/2014/main" id="{86A14F94-6326-03FE-E11A-7A45BE4E432C}"/>
              </a:ext>
            </a:extLst>
          </p:cNvPr>
          <p:cNvPicPr>
            <a:picLocks noChangeAspect="1"/>
          </p:cNvPicPr>
          <p:nvPr/>
        </p:nvPicPr>
        <p:blipFill>
          <a:blip r:embed="rId2"/>
          <a:stretch>
            <a:fillRect/>
          </a:stretch>
        </p:blipFill>
        <p:spPr>
          <a:xfrm>
            <a:off x="2032000" y="2664705"/>
            <a:ext cx="8220377" cy="10158160"/>
          </a:xfrm>
          <a:prstGeom prst="rect">
            <a:avLst/>
          </a:prstGeom>
        </p:spPr>
      </p:pic>
      <p:pic>
        <p:nvPicPr>
          <p:cNvPr id="6" name="Picture 5">
            <a:extLst>
              <a:ext uri="{FF2B5EF4-FFF2-40B4-BE49-F238E27FC236}">
                <a16:creationId xmlns:a16="http://schemas.microsoft.com/office/drawing/2014/main" id="{0E764293-0949-2754-6C83-3A01104B0398}"/>
              </a:ext>
            </a:extLst>
          </p:cNvPr>
          <p:cNvPicPr>
            <a:picLocks noChangeAspect="1"/>
          </p:cNvPicPr>
          <p:nvPr/>
        </p:nvPicPr>
        <p:blipFill>
          <a:blip r:embed="rId3"/>
          <a:stretch>
            <a:fillRect/>
          </a:stretch>
        </p:blipFill>
        <p:spPr>
          <a:xfrm>
            <a:off x="14131623" y="2488017"/>
            <a:ext cx="8220377" cy="1033484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E3CF-6F2C-EC17-814B-3BD28E143BAA}"/>
              </a:ext>
            </a:extLst>
          </p:cNvPr>
          <p:cNvSpPr>
            <a:spLocks noGrp="1"/>
          </p:cNvSpPr>
          <p:nvPr>
            <p:ph type="title"/>
          </p:nvPr>
        </p:nvSpPr>
        <p:spPr/>
        <p:txBody>
          <a:bodyPr/>
          <a:lstStyle/>
          <a:p>
            <a:r>
              <a:rPr lang="en-US" dirty="0"/>
              <a:t>Retrospective</a:t>
            </a:r>
          </a:p>
        </p:txBody>
      </p:sp>
      <p:sp>
        <p:nvSpPr>
          <p:cNvPr id="3" name="Text Placeholder 2">
            <a:extLst>
              <a:ext uri="{FF2B5EF4-FFF2-40B4-BE49-F238E27FC236}">
                <a16:creationId xmlns:a16="http://schemas.microsoft.com/office/drawing/2014/main" id="{29019CAC-DF61-F994-6E99-A8861C36A4D6}"/>
              </a:ext>
            </a:extLst>
          </p:cNvPr>
          <p:cNvSpPr>
            <a:spLocks noGrp="1"/>
          </p:cNvSpPr>
          <p:nvPr>
            <p:ph type="body" idx="1"/>
          </p:nvPr>
        </p:nvSpPr>
        <p:spPr/>
        <p:txBody>
          <a:bodyPr>
            <a:normAutofit/>
          </a:bodyPr>
          <a:lstStyle/>
          <a:p>
            <a:pPr marL="0" indent="0">
              <a:buNone/>
            </a:pPr>
            <a:r>
              <a:rPr lang="en-IN" sz="4000" b="1" dirty="0">
                <a:solidFill>
                  <a:srgbClr val="100610"/>
                </a:solidFill>
                <a:effectLst/>
                <a:latin typeface="+mj-lt"/>
              </a:rPr>
              <a:t>What went well?</a:t>
            </a:r>
            <a:endParaRPr lang="en-IN" sz="4000" dirty="0">
              <a:solidFill>
                <a:srgbClr val="100610"/>
              </a:solidFill>
              <a:effectLst/>
              <a:latin typeface="+mj-lt"/>
            </a:endParaRPr>
          </a:p>
          <a:p>
            <a:pPr lvl="1"/>
            <a:r>
              <a:rPr lang="en-IN" sz="3200" dirty="0">
                <a:solidFill>
                  <a:srgbClr val="000000"/>
                </a:solidFill>
                <a:effectLst/>
              </a:rPr>
              <a:t>We as a team have planned to keep our objective simple to finish and produce what was expected.</a:t>
            </a:r>
          </a:p>
          <a:p>
            <a:pPr lvl="1"/>
            <a:r>
              <a:rPr lang="en-IN" sz="3200" dirty="0">
                <a:solidFill>
                  <a:srgbClr val="000000"/>
                </a:solidFill>
                <a:effectLst/>
              </a:rPr>
              <a:t>Team had good time working together.</a:t>
            </a:r>
          </a:p>
          <a:p>
            <a:pPr lvl="1"/>
            <a:r>
              <a:rPr lang="en-IN" sz="3200" dirty="0">
                <a:solidFill>
                  <a:srgbClr val="000000"/>
                </a:solidFill>
                <a:effectLst/>
              </a:rPr>
              <a:t>Active response from team to get involved in tasks with clear thoughts.</a:t>
            </a:r>
          </a:p>
          <a:p>
            <a:pPr lvl="1"/>
            <a:r>
              <a:rPr lang="en-IN" sz="3200" dirty="0">
                <a:solidFill>
                  <a:srgbClr val="000000"/>
                </a:solidFill>
                <a:effectLst/>
              </a:rPr>
              <a:t>The key was participation and motivation to complete task in time and every member knew what they had to do.</a:t>
            </a:r>
          </a:p>
          <a:p>
            <a:pPr lvl="1"/>
            <a:r>
              <a:rPr lang="en-IN" sz="3200" dirty="0">
                <a:solidFill>
                  <a:srgbClr val="000000"/>
                </a:solidFill>
                <a:effectLst/>
              </a:rPr>
              <a:t>We had several discussion sessions.</a:t>
            </a:r>
          </a:p>
          <a:p>
            <a:pPr lvl="1"/>
            <a:r>
              <a:rPr lang="en-IN" sz="3200" dirty="0">
                <a:solidFill>
                  <a:srgbClr val="000000"/>
                </a:solidFill>
                <a:effectLst/>
              </a:rPr>
              <a:t>Overall, every meeting session is effectively used to gain progress and complete sprint on time.</a:t>
            </a:r>
          </a:p>
        </p:txBody>
      </p:sp>
    </p:spTree>
    <p:extLst>
      <p:ext uri="{BB962C8B-B14F-4D97-AF65-F5344CB8AC3E}">
        <p14:creationId xmlns:p14="http://schemas.microsoft.com/office/powerpoint/2010/main" val="19857786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D9A067-9892-D5AD-3EA8-A085A6A863E0}"/>
              </a:ext>
            </a:extLst>
          </p:cNvPr>
          <p:cNvSpPr>
            <a:spLocks noGrp="1"/>
          </p:cNvSpPr>
          <p:nvPr>
            <p:ph type="body" idx="1"/>
          </p:nvPr>
        </p:nvSpPr>
        <p:spPr/>
        <p:txBody>
          <a:bodyPr>
            <a:noAutofit/>
          </a:bodyPr>
          <a:lstStyle/>
          <a:p>
            <a:pPr marL="0" indent="0">
              <a:buNone/>
            </a:pPr>
            <a:r>
              <a:rPr lang="en-IN" sz="4000" b="1" dirty="0">
                <a:solidFill>
                  <a:srgbClr val="0E060F"/>
                </a:solidFill>
                <a:effectLst/>
                <a:latin typeface="+mj-lt"/>
              </a:rPr>
              <a:t>What Could Be Improved?</a:t>
            </a:r>
            <a:endParaRPr lang="en-IN" sz="4000" dirty="0">
              <a:solidFill>
                <a:srgbClr val="0E060F"/>
              </a:solidFill>
              <a:effectLst/>
              <a:latin typeface="+mj-lt"/>
            </a:endParaRPr>
          </a:p>
          <a:p>
            <a:pPr lvl="1"/>
            <a:r>
              <a:rPr lang="en-IN" sz="3200" dirty="0">
                <a:solidFill>
                  <a:srgbClr val="0E060F"/>
                </a:solidFill>
                <a:effectLst/>
              </a:rPr>
              <a:t>We frequently try to communicate to discuss about project and advancements even after the sprint completion.</a:t>
            </a:r>
          </a:p>
          <a:p>
            <a:pPr lvl="1"/>
            <a:r>
              <a:rPr lang="en-IN" sz="3200" dirty="0">
                <a:solidFill>
                  <a:srgbClr val="0E060F"/>
                </a:solidFill>
                <a:effectLst/>
              </a:rPr>
              <a:t>Setting up time limit for the tasks and learning from previous semester student’s sprints performance to make improvements and where can we be better.</a:t>
            </a:r>
          </a:p>
          <a:p>
            <a:pPr marL="0" indent="0">
              <a:buNone/>
            </a:pPr>
            <a:r>
              <a:rPr lang="en-IN" sz="4000" b="1" dirty="0">
                <a:solidFill>
                  <a:srgbClr val="0E060F"/>
                </a:solidFill>
                <a:effectLst/>
                <a:latin typeface="+mj-lt"/>
                <a:cs typeface="+mj-cs"/>
              </a:rPr>
              <a:t>What we plan to commit for next sprint?</a:t>
            </a:r>
            <a:endParaRPr lang="en-IN" sz="4000" dirty="0">
              <a:solidFill>
                <a:srgbClr val="0E060F"/>
              </a:solidFill>
              <a:effectLst/>
              <a:latin typeface="+mj-lt"/>
              <a:cs typeface="+mj-cs"/>
            </a:endParaRPr>
          </a:p>
          <a:p>
            <a:pPr lvl="1"/>
            <a:r>
              <a:rPr lang="en-IN" sz="3200" dirty="0">
                <a:solidFill>
                  <a:srgbClr val="0E060F"/>
                </a:solidFill>
                <a:effectLst/>
              </a:rPr>
              <a:t>Maintain consistency in performance, improvement is key.</a:t>
            </a:r>
          </a:p>
          <a:p>
            <a:pPr lvl="1"/>
            <a:r>
              <a:rPr lang="en-IN" sz="3200" dirty="0">
                <a:solidFill>
                  <a:srgbClr val="0E060F"/>
                </a:solidFill>
                <a:effectLst/>
              </a:rPr>
              <a:t>Previous students sprint retro can be helpful for improving team balance in which areas team is lacking, where we can work according to that.</a:t>
            </a:r>
          </a:p>
          <a:p>
            <a:pPr lvl="1"/>
            <a:r>
              <a:rPr lang="en-IN" sz="3200" dirty="0">
                <a:solidFill>
                  <a:srgbClr val="0E060F"/>
                </a:solidFill>
                <a:effectLst/>
              </a:rPr>
              <a:t>Previous retro stats can be helpful in filling the gaps of next sprint.</a:t>
            </a:r>
          </a:p>
        </p:txBody>
      </p:sp>
    </p:spTree>
    <p:extLst>
      <p:ext uri="{BB962C8B-B14F-4D97-AF65-F5344CB8AC3E}">
        <p14:creationId xmlns:p14="http://schemas.microsoft.com/office/powerpoint/2010/main" val="32111857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7050-B372-EBD9-9722-0EF39A94872A}"/>
              </a:ext>
            </a:extLst>
          </p:cNvPr>
          <p:cNvSpPr>
            <a:spLocks noGrp="1"/>
          </p:cNvSpPr>
          <p:nvPr>
            <p:ph type="title"/>
          </p:nvPr>
        </p:nvSpPr>
        <p:spPr>
          <a:xfrm>
            <a:off x="2032000" y="616688"/>
            <a:ext cx="20320000" cy="3193312"/>
          </a:xfrm>
        </p:spPr>
        <p:txBody>
          <a:bodyPr/>
          <a:lstStyle/>
          <a:p>
            <a:r>
              <a:rPr lang="en-US" dirty="0"/>
              <a:t>Group Wiki-Page Link</a:t>
            </a:r>
          </a:p>
        </p:txBody>
      </p:sp>
      <p:sp>
        <p:nvSpPr>
          <p:cNvPr id="3" name="Text Placeholder 2">
            <a:extLst>
              <a:ext uri="{FF2B5EF4-FFF2-40B4-BE49-F238E27FC236}">
                <a16:creationId xmlns:a16="http://schemas.microsoft.com/office/drawing/2014/main" id="{A267BCA6-F385-25BD-E819-71A7C78015A7}"/>
              </a:ext>
            </a:extLst>
          </p:cNvPr>
          <p:cNvSpPr>
            <a:spLocks noGrp="1"/>
          </p:cNvSpPr>
          <p:nvPr>
            <p:ph type="body" idx="1"/>
          </p:nvPr>
        </p:nvSpPr>
        <p:spPr>
          <a:xfrm>
            <a:off x="2032000" y="3810001"/>
            <a:ext cx="20320000" cy="2159000"/>
          </a:xfrm>
        </p:spPr>
        <p:txBody>
          <a:bodyPr/>
          <a:lstStyle/>
          <a:p>
            <a:r>
              <a:rPr lang="en-US" dirty="0">
                <a:hlinkClick r:id="rId2"/>
              </a:rPr>
              <a:t>https://github.com/Virajchokshi/</a:t>
            </a:r>
            <a:r>
              <a:rPr lang="en-US" dirty="0" err="1">
                <a:hlinkClick r:id="rId2"/>
              </a:rPr>
              <a:t>FixFlow</a:t>
            </a:r>
            <a:r>
              <a:rPr lang="en-US" dirty="0">
                <a:hlinkClick r:id="rId2"/>
              </a:rPr>
              <a:t>/wiki</a:t>
            </a:r>
            <a:endParaRPr lang="en-US" dirty="0"/>
          </a:p>
        </p:txBody>
      </p:sp>
    </p:spTree>
    <p:extLst>
      <p:ext uri="{BB962C8B-B14F-4D97-AF65-F5344CB8AC3E}">
        <p14:creationId xmlns:p14="http://schemas.microsoft.com/office/powerpoint/2010/main" val="24325013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A222E0-BA9D-671F-354C-2870C0518FA1}"/>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12739272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Incase you wanna put picture of the team otherwise delete this slide"/>
          <p:cNvSpPr txBox="1">
            <a:spLocks noGrp="1"/>
          </p:cNvSpPr>
          <p:nvPr>
            <p:ph type="title" idx="4294967295"/>
          </p:nvPr>
        </p:nvSpPr>
        <p:spPr>
          <a:xfrm>
            <a:off x="0" y="617538"/>
            <a:ext cx="8318500" cy="1382712"/>
          </a:xfrm>
          <a:prstGeom prst="rect">
            <a:avLst/>
          </a:prstGeom>
        </p:spPr>
        <p:txBody>
          <a:bodyPr>
            <a:normAutofit fontScale="90000"/>
          </a:bodyPr>
          <a:lstStyle>
            <a:lvl1pPr defTabSz="744093">
              <a:defRPr sz="9300">
                <a:effectLst>
                  <a:outerShdw blurRad="23622" dist="23622" dir="15900000" rotWithShape="0">
                    <a:srgbClr val="595650">
                      <a:alpha val="33000"/>
                    </a:srgbClr>
                  </a:outerShdw>
                </a:effectLst>
              </a:defRPr>
            </a:lvl1pPr>
          </a:lstStyle>
          <a:p>
            <a:r>
              <a:rPr lang="en-US" dirty="0"/>
              <a:t>Team members</a:t>
            </a:r>
            <a:endParaRPr dirty="0"/>
          </a:p>
        </p:txBody>
      </p:sp>
      <p:pic>
        <p:nvPicPr>
          <p:cNvPr id="15" name="Picture 14" descr="A person in a suit&#10;&#10;Description automatically generated">
            <a:extLst>
              <a:ext uri="{FF2B5EF4-FFF2-40B4-BE49-F238E27FC236}">
                <a16:creationId xmlns:a16="http://schemas.microsoft.com/office/drawing/2014/main" id="{62521A23-4F3C-6F3C-F387-076B84F0E0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 t="23911"/>
          <a:stretch/>
        </p:blipFill>
        <p:spPr>
          <a:xfrm>
            <a:off x="1164383" y="2417410"/>
            <a:ext cx="3526466" cy="3695179"/>
          </a:xfrm>
          <a:prstGeom prst="rect">
            <a:avLst/>
          </a:prstGeom>
        </p:spPr>
      </p:pic>
      <p:pic>
        <p:nvPicPr>
          <p:cNvPr id="17" name="Picture 16" descr="A person standing in front of a city&#10;&#10;Description automatically generated">
            <a:extLst>
              <a:ext uri="{FF2B5EF4-FFF2-40B4-BE49-F238E27FC236}">
                <a16:creationId xmlns:a16="http://schemas.microsoft.com/office/drawing/2014/main" id="{293FAE66-5747-DB27-647B-4CF466B121F6}"/>
              </a:ext>
            </a:extLst>
          </p:cNvPr>
          <p:cNvPicPr>
            <a:picLocks noChangeAspect="1"/>
          </p:cNvPicPr>
          <p:nvPr/>
        </p:nvPicPr>
        <p:blipFill rotWithShape="1">
          <a:blip r:embed="rId3">
            <a:extLst>
              <a:ext uri="{28A0092B-C50C-407E-A947-70E740481C1C}">
                <a14:useLocalDpi xmlns:a14="http://schemas.microsoft.com/office/drawing/2010/main" val="0"/>
              </a:ext>
            </a:extLst>
          </a:blip>
          <a:srcRect l="28372" t="31162"/>
          <a:stretch/>
        </p:blipFill>
        <p:spPr>
          <a:xfrm>
            <a:off x="1164383" y="7939087"/>
            <a:ext cx="3206895" cy="4380268"/>
          </a:xfrm>
          <a:prstGeom prst="rect">
            <a:avLst/>
          </a:prstGeom>
        </p:spPr>
      </p:pic>
      <p:pic>
        <p:nvPicPr>
          <p:cNvPr id="19" name="Picture 18" descr="A person in a suit leaning on a railing&#10;&#10;Description automatically generated">
            <a:extLst>
              <a:ext uri="{FF2B5EF4-FFF2-40B4-BE49-F238E27FC236}">
                <a16:creationId xmlns:a16="http://schemas.microsoft.com/office/drawing/2014/main" id="{1541140F-0BEF-A3A5-9472-A80A48814F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88" t="5539"/>
          <a:stretch/>
        </p:blipFill>
        <p:spPr>
          <a:xfrm>
            <a:off x="12192000" y="2417410"/>
            <a:ext cx="4382292" cy="4588652"/>
          </a:xfrm>
          <a:prstGeom prst="rect">
            <a:avLst/>
          </a:prstGeom>
        </p:spPr>
      </p:pic>
      <p:sp>
        <p:nvSpPr>
          <p:cNvPr id="21" name="TextBox 20">
            <a:extLst>
              <a:ext uri="{FF2B5EF4-FFF2-40B4-BE49-F238E27FC236}">
                <a16:creationId xmlns:a16="http://schemas.microsoft.com/office/drawing/2014/main" id="{6C0BF61D-CC0C-A6C2-6CCF-8CA18F2EADE3}"/>
              </a:ext>
            </a:extLst>
          </p:cNvPr>
          <p:cNvSpPr txBox="1"/>
          <p:nvPr/>
        </p:nvSpPr>
        <p:spPr>
          <a:xfrm>
            <a:off x="4952037" y="8731402"/>
            <a:ext cx="5331588"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Shriken Patel</a:t>
            </a:r>
          </a:p>
          <a:p>
            <a:pPr marL="0" marR="0" indent="0" algn="l" defTabSz="800100" rtl="0" fontAlgn="auto" latinLnBrk="0" hangingPunct="0">
              <a:lnSpc>
                <a:spcPct val="100000"/>
              </a:lnSpc>
              <a:spcBef>
                <a:spcPts val="5700"/>
              </a:spcBef>
              <a:spcAft>
                <a:spcPts val="0"/>
              </a:spcAft>
              <a:buClrTx/>
              <a:buSzTx/>
              <a:buFontTx/>
              <a:buNone/>
              <a:tabLst/>
            </a:pPr>
            <a:r>
              <a:rPr lang="en-US" sz="4000" dirty="0"/>
              <a:t>Frontend/ML Developer</a:t>
            </a:r>
          </a:p>
        </p:txBody>
      </p:sp>
      <p:sp>
        <p:nvSpPr>
          <p:cNvPr id="22" name="TextBox 21">
            <a:extLst>
              <a:ext uri="{FF2B5EF4-FFF2-40B4-BE49-F238E27FC236}">
                <a16:creationId xmlns:a16="http://schemas.microsoft.com/office/drawing/2014/main" id="{C4DD6DB5-45A5-EC68-300F-C6717132FBE5}"/>
              </a:ext>
            </a:extLst>
          </p:cNvPr>
          <p:cNvSpPr txBox="1"/>
          <p:nvPr/>
        </p:nvSpPr>
        <p:spPr>
          <a:xfrm>
            <a:off x="17403936" y="3090671"/>
            <a:ext cx="6506589"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Harshil </a:t>
            </a:r>
            <a:r>
              <a:rPr kumimoji="0" lang="en-US" sz="4000" b="0" i="0" u="none" strike="noStrike" cap="none" spc="0" normalizeH="0" baseline="0" dirty="0" err="1">
                <a:ln>
                  <a:noFill/>
                </a:ln>
                <a:solidFill>
                  <a:srgbClr val="6C6963"/>
                </a:solidFill>
                <a:effectLst/>
                <a:uFillTx/>
                <a:latin typeface="+mn-lt"/>
                <a:ea typeface="+mn-ea"/>
                <a:cs typeface="+mn-cs"/>
                <a:sym typeface="Baskerville"/>
              </a:rPr>
              <a:t>Goti</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a:p>
            <a:pPr marL="0" marR="0" indent="0" algn="l" defTabSz="800100" rtl="0" fontAlgn="auto" latinLnBrk="0" hangingPunct="0">
              <a:lnSpc>
                <a:spcPct val="100000"/>
              </a:lnSpc>
              <a:spcBef>
                <a:spcPts val="5700"/>
              </a:spcBef>
              <a:spcAft>
                <a:spcPts val="0"/>
              </a:spcAft>
              <a:buClrTx/>
              <a:buSzTx/>
              <a:buFontTx/>
              <a:buNone/>
              <a:tabLst/>
            </a:pPr>
            <a:r>
              <a:rPr lang="en-US" sz="4000" dirty="0"/>
              <a:t>Backend &amp; Data Administrator</a:t>
            </a:r>
          </a:p>
        </p:txBody>
      </p:sp>
      <p:sp>
        <p:nvSpPr>
          <p:cNvPr id="23" name="TextBox 22">
            <a:extLst>
              <a:ext uri="{FF2B5EF4-FFF2-40B4-BE49-F238E27FC236}">
                <a16:creationId xmlns:a16="http://schemas.microsoft.com/office/drawing/2014/main" id="{58477D14-1F94-1F46-3027-8B09866E292A}"/>
              </a:ext>
            </a:extLst>
          </p:cNvPr>
          <p:cNvSpPr txBox="1"/>
          <p:nvPr/>
        </p:nvSpPr>
        <p:spPr>
          <a:xfrm>
            <a:off x="4952037" y="2417410"/>
            <a:ext cx="3710952"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Viraj Choksi</a:t>
            </a:r>
          </a:p>
          <a:p>
            <a:pPr marL="0" marR="0" indent="0" algn="l" defTabSz="800100" rtl="0" fontAlgn="auto" latinLnBrk="0" hangingPunct="0">
              <a:lnSpc>
                <a:spcPct val="100000"/>
              </a:lnSpc>
              <a:spcBef>
                <a:spcPts val="5700"/>
              </a:spcBef>
              <a:spcAft>
                <a:spcPts val="0"/>
              </a:spcAft>
              <a:buClrTx/>
              <a:buSzTx/>
              <a:buFontTx/>
              <a:buNone/>
              <a:tabLst/>
            </a:pPr>
            <a:r>
              <a:rPr lang="en-US" sz="4000" dirty="0"/>
              <a:t>Cloud &amp; DevOps</a:t>
            </a:r>
            <a:endParaRPr kumimoji="0" lang="en-US" sz="4000" b="0" i="0" u="none" strike="noStrike" cap="none" spc="0" normalizeH="0" baseline="0" dirty="0">
              <a:ln>
                <a:noFill/>
              </a:ln>
              <a:solidFill>
                <a:srgbClr val="6C6963"/>
              </a:solidFill>
              <a:effectLst/>
              <a:uFillTx/>
              <a:latin typeface="+mn-lt"/>
              <a:ea typeface="+mn-ea"/>
              <a:cs typeface="+mn-cs"/>
              <a:sym typeface="Baskerville"/>
            </a:endParaRPr>
          </a:p>
        </p:txBody>
      </p:sp>
      <p:sp>
        <p:nvSpPr>
          <p:cNvPr id="24" name="TextBox 23">
            <a:extLst>
              <a:ext uri="{FF2B5EF4-FFF2-40B4-BE49-F238E27FC236}">
                <a16:creationId xmlns:a16="http://schemas.microsoft.com/office/drawing/2014/main" id="{424E0E63-8FB4-B93E-16B7-B631421FEC44}"/>
              </a:ext>
            </a:extLst>
          </p:cNvPr>
          <p:cNvSpPr txBox="1"/>
          <p:nvPr/>
        </p:nvSpPr>
        <p:spPr>
          <a:xfrm>
            <a:off x="17403936" y="8731403"/>
            <a:ext cx="3122650" cy="2795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00100" rtl="0" fontAlgn="auto" latinLnBrk="0" hangingPunct="0">
              <a:lnSpc>
                <a:spcPct val="100000"/>
              </a:lnSpc>
              <a:spcBef>
                <a:spcPts val="5700"/>
              </a:spcBef>
              <a:spcAft>
                <a:spcPts val="0"/>
              </a:spcAft>
              <a:buClrTx/>
              <a:buSzTx/>
              <a:buFontTx/>
              <a:buNone/>
              <a:tabLst/>
            </a:pPr>
            <a:r>
              <a:rPr lang="en-US" sz="4000" dirty="0"/>
              <a:t>Krish </a:t>
            </a:r>
            <a:r>
              <a:rPr lang="en-US" sz="4000" dirty="0" err="1"/>
              <a:t>Jasani</a:t>
            </a:r>
            <a:endParaRPr lang="en-US" sz="4000" dirty="0"/>
          </a:p>
          <a:p>
            <a:pPr marL="0" marR="0" indent="0" algn="l" defTabSz="800100" rtl="0" fontAlgn="auto" latinLnBrk="0" hangingPunct="0">
              <a:lnSpc>
                <a:spcPct val="100000"/>
              </a:lnSpc>
              <a:spcBef>
                <a:spcPts val="5700"/>
              </a:spcBef>
              <a:spcAft>
                <a:spcPts val="0"/>
              </a:spcAft>
              <a:buClrTx/>
              <a:buSzTx/>
              <a:buFontTx/>
              <a:buNone/>
              <a:tabLst/>
            </a:pPr>
            <a:r>
              <a:rPr kumimoji="0" lang="en-US" sz="4000" b="0" i="0" u="none" strike="noStrike" cap="none" spc="0" normalizeH="0" baseline="0" dirty="0">
                <a:ln>
                  <a:noFill/>
                </a:ln>
                <a:solidFill>
                  <a:srgbClr val="6C6963"/>
                </a:solidFill>
                <a:effectLst/>
                <a:uFillTx/>
                <a:latin typeface="+mn-lt"/>
                <a:ea typeface="+mn-ea"/>
                <a:cs typeface="+mn-cs"/>
                <a:sym typeface="Baskerville"/>
              </a:rPr>
              <a:t>Product &amp; QA</a:t>
            </a:r>
          </a:p>
        </p:txBody>
      </p:sp>
      <p:pic>
        <p:nvPicPr>
          <p:cNvPr id="3" name="Picture 2" descr="A person standing in front of a tall window with a city in the background&#10;&#10;Description automatically generated">
            <a:extLst>
              <a:ext uri="{FF2B5EF4-FFF2-40B4-BE49-F238E27FC236}">
                <a16:creationId xmlns:a16="http://schemas.microsoft.com/office/drawing/2014/main" id="{8FE1EE58-35E0-834B-5CA5-A4DC385978D4}"/>
              </a:ext>
            </a:extLst>
          </p:cNvPr>
          <p:cNvPicPr>
            <a:picLocks noChangeAspect="1"/>
          </p:cNvPicPr>
          <p:nvPr/>
        </p:nvPicPr>
        <p:blipFill rotWithShape="1">
          <a:blip r:embed="rId5">
            <a:extLst>
              <a:ext uri="{28A0092B-C50C-407E-A947-70E740481C1C}">
                <a14:useLocalDpi xmlns:a14="http://schemas.microsoft.com/office/drawing/2010/main" val="0"/>
              </a:ext>
            </a:extLst>
          </a:blip>
          <a:srcRect l="28477" t="25497" r="15928"/>
          <a:stretch/>
        </p:blipFill>
        <p:spPr>
          <a:xfrm>
            <a:off x="12192000" y="7701275"/>
            <a:ext cx="4321120" cy="461808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Agenda"/>
          <p:cNvSpPr txBox="1">
            <a:spLocks noGrp="1"/>
          </p:cNvSpPr>
          <p:nvPr>
            <p:ph type="title"/>
          </p:nvPr>
        </p:nvSpPr>
        <p:spPr>
          <a:prstGeom prst="rect">
            <a:avLst/>
          </a:prstGeom>
        </p:spPr>
        <p:txBody>
          <a:bodyPr/>
          <a:lstStyle/>
          <a:p>
            <a:r>
              <a:rPr dirty="0"/>
              <a:t>Agenda</a:t>
            </a:r>
          </a:p>
        </p:txBody>
      </p:sp>
      <p:sp>
        <p:nvSpPr>
          <p:cNvPr id="147" name="Problem Statement…"/>
          <p:cNvSpPr txBox="1">
            <a:spLocks noGrp="1"/>
          </p:cNvSpPr>
          <p:nvPr>
            <p:ph type="body" idx="4294967295"/>
          </p:nvPr>
        </p:nvSpPr>
        <p:spPr>
          <a:xfrm>
            <a:off x="2032000" y="2730500"/>
            <a:ext cx="20320000" cy="9782342"/>
          </a:xfrm>
          <a:prstGeom prst="rect">
            <a:avLst/>
          </a:prstGeom>
        </p:spPr>
        <p:txBody>
          <a:bodyPr>
            <a:normAutofit fontScale="77500" lnSpcReduction="20000"/>
          </a:bodyPr>
          <a:lstStyle/>
          <a:p>
            <a:pPr>
              <a:buBlip>
                <a:blip r:embed="rId2"/>
              </a:buBlip>
            </a:pPr>
            <a:r>
              <a:rPr dirty="0"/>
              <a:t>Problem Statement </a:t>
            </a:r>
          </a:p>
          <a:p>
            <a:pPr>
              <a:buBlip>
                <a:blip r:embed="rId2"/>
              </a:buBlip>
            </a:pPr>
            <a:r>
              <a:rPr dirty="0"/>
              <a:t>Product Description </a:t>
            </a:r>
          </a:p>
          <a:p>
            <a:pPr>
              <a:buBlip>
                <a:blip r:embed="rId2"/>
              </a:buBlip>
            </a:pPr>
            <a:r>
              <a:rPr dirty="0"/>
              <a:t>Personas</a:t>
            </a:r>
          </a:p>
          <a:p>
            <a:pPr>
              <a:buBlip>
                <a:blip r:embed="rId2"/>
              </a:buBlip>
            </a:pPr>
            <a:r>
              <a:rPr dirty="0"/>
              <a:t>Technology Description</a:t>
            </a:r>
          </a:p>
          <a:p>
            <a:r>
              <a:rPr dirty="0"/>
              <a:t>Project timeline</a:t>
            </a:r>
            <a:endParaRPr lang="en-US" dirty="0"/>
          </a:p>
          <a:p>
            <a:r>
              <a:rPr lang="en-IN" dirty="0"/>
              <a:t>Team Agreement</a:t>
            </a:r>
          </a:p>
          <a:p>
            <a:r>
              <a:rPr lang="en-US" dirty="0"/>
              <a:t>Retrospective</a:t>
            </a:r>
          </a:p>
          <a:p>
            <a:r>
              <a:rPr lang="en-US" dirty="0"/>
              <a:t>Wiki-Page Link</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roblem Statement"/>
          <p:cNvSpPr txBox="1">
            <a:spLocks noGrp="1"/>
          </p:cNvSpPr>
          <p:nvPr>
            <p:ph type="title"/>
          </p:nvPr>
        </p:nvSpPr>
        <p:spPr>
          <a:prstGeom prst="rect">
            <a:avLst/>
          </a:prstGeom>
        </p:spPr>
        <p:txBody>
          <a:bodyPr/>
          <a:lstStyle/>
          <a:p>
            <a:r>
              <a:t>Problem Statement</a:t>
            </a:r>
          </a:p>
        </p:txBody>
      </p:sp>
      <p:sp>
        <p:nvSpPr>
          <p:cNvPr id="150" name="Current maintenance reporting in high-density residential environments, such as dorms and apartment complexes, is hindered by fragmented communication and a lack of visual context. Property managers often rely on vague, text-only requests that fail to sp"/>
          <p:cNvSpPr txBox="1">
            <a:spLocks noGrp="1"/>
          </p:cNvSpPr>
          <p:nvPr>
            <p:ph type="body" idx="1"/>
          </p:nvPr>
        </p:nvSpPr>
        <p:spPr>
          <a:prstGeom prst="rect">
            <a:avLst/>
          </a:prstGeom>
        </p:spPr>
        <p:txBody>
          <a:bodyPr>
            <a:normAutofit lnSpcReduction="10000"/>
          </a:bodyPr>
          <a:lstStyle/>
          <a:p>
            <a:pPr marL="466344" indent="-466344" defTabSz="544068">
              <a:spcBef>
                <a:spcPts val="3800"/>
              </a:spcBef>
              <a:buBlip>
                <a:blip r:embed="rId2"/>
              </a:buBlip>
              <a:defRPr sz="3808"/>
            </a:pPr>
            <a:r>
              <a:t>Current maintenance reporting in high-density residential environments, such as dorms and apartment complexes, is hindered by fragmented communication and a lack of visual context. Property managers often rely on vague, text-only requests that fail to specify the severity or technical requirements of an issue. This "information gap" leads to significant operational inefficiency, most notably the "double-trip" phenomenon, where technicians arrive unprepared and must return later with the correct tools, thereby doubling labor costs and delaying essential repairs.</a:t>
            </a:r>
          </a:p>
          <a:p>
            <a:pPr marL="466344" indent="-466344" defTabSz="544068">
              <a:spcBef>
                <a:spcPts val="3800"/>
              </a:spcBef>
              <a:buBlip>
                <a:blip r:embed="rId2"/>
              </a:buBlip>
              <a:defRPr sz="3808"/>
            </a:pPr>
            <a:endParaRPr/>
          </a:p>
          <a:p>
            <a:pPr marL="466344" indent="-466344" defTabSz="544068">
              <a:spcBef>
                <a:spcPts val="3800"/>
              </a:spcBef>
              <a:buBlip>
                <a:blip r:embed="rId2"/>
              </a:buBlip>
              <a:defRPr sz="3808"/>
            </a:pPr>
            <a:r>
              <a:t>Beyond physical maintenance hurdles, the lack of a centralized digital system creates an accountability and transparency crisis. Tenants often feel ignored due to the absence of real-time status updates, while management lacks the structured data needed to track response times or identify recurring infrastructure failures. Without a documented audit trail, buildings face increased risks of property damage and liability, making it nearly impossible for administrators to optimize their workflows or verify compliance with safety standards.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roduct Description"/>
          <p:cNvSpPr txBox="1">
            <a:spLocks noGrp="1"/>
          </p:cNvSpPr>
          <p:nvPr>
            <p:ph type="title"/>
          </p:nvPr>
        </p:nvSpPr>
        <p:spPr>
          <a:prstGeom prst="rect">
            <a:avLst/>
          </a:prstGeom>
        </p:spPr>
        <p:txBody>
          <a:bodyPr/>
          <a:lstStyle/>
          <a:p>
            <a:r>
              <a:t>Product Description </a:t>
            </a:r>
          </a:p>
        </p:txBody>
      </p:sp>
      <p:sp>
        <p:nvSpPr>
          <p:cNvPr id="153" name="FixFlow is a mobile-first maintenance management ecosystem designed to eliminate the inefficiencies of traditional facility reporting through a photo-centric, &quot;smart triage&quot; approach. By mandating visual evidence during the submission process and utilizi"/>
          <p:cNvSpPr txBox="1">
            <a:spLocks noGrp="1"/>
          </p:cNvSpPr>
          <p:nvPr>
            <p:ph type="body" idx="1"/>
          </p:nvPr>
        </p:nvSpPr>
        <p:spPr>
          <a:prstGeom prst="rect">
            <a:avLst/>
          </a:prstGeom>
        </p:spPr>
        <p:txBody>
          <a:bodyPr>
            <a:normAutofit/>
          </a:bodyPr>
          <a:lstStyle/>
          <a:p>
            <a:pPr marL="651509" indent="-651509" defTabSz="760094">
              <a:spcBef>
                <a:spcPts val="5400"/>
              </a:spcBef>
              <a:buBlip>
                <a:blip r:embed="rId2"/>
              </a:buBlip>
              <a:defRPr sz="5320"/>
            </a:pPr>
            <a:r>
              <a:rPr b="1" dirty="0" err="1"/>
              <a:t>FixFlow</a:t>
            </a:r>
            <a:r>
              <a:rPr dirty="0"/>
              <a:t> is a mobile-first maintenance management ecosystem designed to eliminate the inefficiencies of traditional facility reporting through a photo-centric, "smart triage" approach. By mandating visual evidence during the submission process and utilizing a backend priority engine, the platform automatically categorizes and ranks work orders based on severity, ensuring that critical issues like leaks or electrical hazards are addressed immediately. The system bridges the gap between residents and management by providing tenants with live status tracking and administrators with a data-rich dashboard, backed by a robust audit log that ensures 100% transparency and accountability for every repair.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ersona 1"/>
          <p:cNvSpPr txBox="1">
            <a:spLocks noGrp="1"/>
          </p:cNvSpPr>
          <p:nvPr>
            <p:ph type="title"/>
          </p:nvPr>
        </p:nvSpPr>
        <p:spPr>
          <a:prstGeom prst="rect">
            <a:avLst/>
          </a:prstGeom>
        </p:spPr>
        <p:txBody>
          <a:bodyPr/>
          <a:lstStyle>
            <a:lvl1pPr algn="l"/>
          </a:lstStyle>
          <a:p>
            <a:r>
              <a:rPr dirty="0"/>
              <a:t>Persona 1</a:t>
            </a:r>
          </a:p>
        </p:txBody>
      </p:sp>
      <p:sp>
        <p:nvSpPr>
          <p:cNvPr id="156" name="Profile: Marcus is a 20-year-old Junior at Pace University living in an on-campus residence hall. He is a full-time student with a heavy course load and a part-time job. He doesn't have time to wait on hold with campus security or visit the facilities of"/>
          <p:cNvSpPr txBox="1">
            <a:spLocks noGrp="1"/>
          </p:cNvSpPr>
          <p:nvPr>
            <p:ph type="body" idx="1"/>
          </p:nvPr>
        </p:nvSpPr>
        <p:spPr>
          <a:xfrm>
            <a:off x="2032000" y="2792264"/>
            <a:ext cx="20320000" cy="10150405"/>
          </a:xfrm>
          <a:prstGeom prst="rect">
            <a:avLst/>
          </a:prstGeom>
        </p:spPr>
        <p:txBody>
          <a:bodyPr/>
          <a:lstStyle/>
          <a:p>
            <a:pPr marL="0" indent="0" defTabSz="320040">
              <a:spcBef>
                <a:spcPts val="2200"/>
              </a:spcBef>
              <a:buSzTx/>
              <a:buNone/>
              <a:defRPr sz="2240"/>
            </a:pPr>
            <a:r>
              <a:rPr b="1" dirty="0"/>
              <a:t>Profile:</a:t>
            </a:r>
            <a:r>
              <a:rPr dirty="0"/>
              <a:t> Marcus is a 20-year-old Junior at Pace University living in an on-campus residence hall. He is a full-time student with a heavy course load and a part-time job. He doesn't have time to wait on hold with campus security or visit the facilities office in person. He relies entirely on his smartphone to manage his life.</a:t>
            </a:r>
          </a:p>
          <a:p>
            <a:pPr marL="885048" indent="-885048" defTabSz="320040">
              <a:spcBef>
                <a:spcPts val="2200"/>
              </a:spcBef>
              <a:buSzPct val="80000"/>
              <a:buFont typeface="Menlo Regular"/>
              <a:buChar char="•"/>
              <a:defRPr sz="2240"/>
            </a:pPr>
            <a:r>
              <a:rPr b="1" dirty="0"/>
              <a:t>Name:</a:t>
            </a:r>
            <a:r>
              <a:rPr dirty="0"/>
              <a:t> Marcus</a:t>
            </a:r>
          </a:p>
          <a:p>
            <a:pPr marL="885048" indent="-885048" defTabSz="320040">
              <a:spcBef>
                <a:spcPts val="2200"/>
              </a:spcBef>
              <a:buSzPct val="80000"/>
              <a:buFont typeface="Menlo Regular"/>
              <a:buChar char="•"/>
              <a:defRPr sz="2240"/>
            </a:pPr>
            <a:r>
              <a:rPr dirty="0"/>
              <a:t>Age: 20</a:t>
            </a:r>
          </a:p>
          <a:p>
            <a:pPr marL="885048" indent="-885048" defTabSz="320040">
              <a:spcBef>
                <a:spcPts val="2200"/>
              </a:spcBef>
              <a:buSzPct val="80000"/>
              <a:buFont typeface="Menlo Regular"/>
              <a:buChar char="•"/>
              <a:defRPr sz="2240"/>
            </a:pPr>
            <a:r>
              <a:rPr b="1" dirty="0"/>
              <a:t>Location:</a:t>
            </a:r>
            <a:r>
              <a:rPr dirty="0"/>
              <a:t> New York, NY (Pace University Housing)</a:t>
            </a:r>
          </a:p>
          <a:p>
            <a:pPr marL="885048" indent="-885048" defTabSz="320040">
              <a:spcBef>
                <a:spcPts val="2200"/>
              </a:spcBef>
              <a:buSzPct val="80000"/>
              <a:buFont typeface="Menlo Regular"/>
              <a:buChar char="•"/>
              <a:defRPr sz="2240"/>
            </a:pPr>
            <a:r>
              <a:rPr b="1" dirty="0"/>
              <a:t>Status:</a:t>
            </a:r>
            <a:r>
              <a:rPr dirty="0"/>
              <a:t> Student / Resident</a:t>
            </a:r>
          </a:p>
          <a:p>
            <a:pPr marL="885048" indent="-885048" defTabSz="320040">
              <a:spcBef>
                <a:spcPts val="2200"/>
              </a:spcBef>
              <a:buSzPct val="80000"/>
              <a:buFont typeface="Menlo Regular"/>
              <a:buChar char="•"/>
              <a:defRPr sz="2240"/>
            </a:pPr>
            <a:r>
              <a:rPr b="1" dirty="0"/>
              <a:t>Tech Literacy:</a:t>
            </a:r>
            <a:r>
              <a:rPr dirty="0"/>
              <a:t> High (Prefers apps over phone calls)</a:t>
            </a:r>
          </a:p>
          <a:p>
            <a:pPr marL="885048" indent="-885048" defTabSz="320040">
              <a:spcBef>
                <a:spcPts val="2200"/>
              </a:spcBef>
              <a:buSzPct val="80000"/>
              <a:buFont typeface="Menlo Regular"/>
              <a:buChar char="•"/>
              <a:defRPr sz="2240"/>
            </a:pPr>
            <a:r>
              <a:rPr dirty="0"/>
              <a:t>Living Situation: Shared Suite</a:t>
            </a:r>
          </a:p>
          <a:p>
            <a:pPr marL="0" indent="0" defTabSz="320040">
              <a:spcBef>
                <a:spcPts val="2200"/>
              </a:spcBef>
              <a:buSzTx/>
              <a:buNone/>
              <a:defRPr sz="2240"/>
            </a:pPr>
            <a:r>
              <a:rPr dirty="0"/>
              <a:t>Frustrations:</a:t>
            </a:r>
          </a:p>
          <a:p>
            <a:pPr marL="885048" indent="-885048" defTabSz="320040">
              <a:spcBef>
                <a:spcPts val="2200"/>
              </a:spcBef>
              <a:buSzPct val="80000"/>
              <a:buFont typeface="Menlo Regular"/>
              <a:buChar char="•"/>
              <a:defRPr sz="2240"/>
            </a:pPr>
            <a:r>
              <a:rPr dirty="0"/>
              <a:t>Not knowing if his maintenance request was actually received.</a:t>
            </a:r>
          </a:p>
          <a:p>
            <a:pPr marL="885048" indent="-885048" defTabSz="320040">
              <a:spcBef>
                <a:spcPts val="2200"/>
              </a:spcBef>
              <a:buSzPct val="80000"/>
              <a:buFont typeface="Menlo Regular"/>
              <a:buChar char="•"/>
              <a:defRPr sz="2240"/>
            </a:pPr>
            <a:r>
              <a:rPr dirty="0"/>
              <a:t>Maintenance staff showing up when he is in the middle of a remote exam.</a:t>
            </a:r>
          </a:p>
          <a:p>
            <a:pPr marL="885048" indent="-885048" defTabSz="320040">
              <a:spcBef>
                <a:spcPts val="2200"/>
              </a:spcBef>
              <a:buSzPct val="80000"/>
              <a:buFont typeface="Menlo Regular"/>
              <a:buChar char="•"/>
              <a:defRPr sz="2240"/>
            </a:pPr>
            <a:r>
              <a:rPr dirty="0"/>
              <a:t>Having to explain the same issue multiple times to different people.</a:t>
            </a:r>
          </a:p>
          <a:p>
            <a:pPr marL="0" indent="0" defTabSz="320040">
              <a:spcBef>
                <a:spcPts val="2200"/>
              </a:spcBef>
              <a:buSzTx/>
              <a:buNone/>
              <a:defRPr sz="2240"/>
            </a:pPr>
            <a:r>
              <a:rPr dirty="0"/>
              <a:t>Goals:</a:t>
            </a:r>
          </a:p>
          <a:p>
            <a:pPr marL="885048" indent="-885048" defTabSz="320040">
              <a:spcBef>
                <a:spcPts val="2200"/>
              </a:spcBef>
              <a:buSzPct val="80000"/>
              <a:buFont typeface="Menlo Regular"/>
              <a:buChar char="•"/>
              <a:defRPr sz="2240"/>
            </a:pPr>
            <a:r>
              <a:rPr dirty="0"/>
              <a:t>Reporting a problem in under 30 seconds.</a:t>
            </a:r>
          </a:p>
          <a:p>
            <a:pPr marL="885048" indent="-885048" defTabSz="320040">
              <a:spcBef>
                <a:spcPts val="2200"/>
              </a:spcBef>
              <a:buSzPct val="80000"/>
              <a:buFont typeface="Menlo Regular"/>
              <a:buChar char="•"/>
              <a:defRPr sz="2240"/>
            </a:pPr>
            <a:r>
              <a:rPr dirty="0"/>
              <a:t>Getting real-time notifications about when a technician will arrive.</a:t>
            </a:r>
          </a:p>
          <a:p>
            <a:pPr marL="885048" indent="-885048" defTabSz="320040">
              <a:spcBef>
                <a:spcPts val="2200"/>
              </a:spcBef>
              <a:buSzPct val="80000"/>
              <a:buFont typeface="Menlo Regular"/>
              <a:buChar char="•"/>
              <a:defRPr sz="2240"/>
            </a:pPr>
            <a:r>
              <a:rPr dirty="0"/>
              <a:t>Having a functional, safe living space to study in.</a:t>
            </a:r>
          </a:p>
        </p:txBody>
      </p:sp>
      <p:pic>
        <p:nvPicPr>
          <p:cNvPr id="2050" name="Picture 2" descr="Teens get hundreds of phone alerts per day, report finds | CNN">
            <a:extLst>
              <a:ext uri="{FF2B5EF4-FFF2-40B4-BE49-F238E27FC236}">
                <a16:creationId xmlns:a16="http://schemas.microsoft.com/office/drawing/2014/main" id="{DCB3FB8B-C7DF-CAEF-4019-C8A59B82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1670" y="5283200"/>
            <a:ext cx="10501610" cy="6105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ersona 2"/>
          <p:cNvSpPr txBox="1">
            <a:spLocks noGrp="1"/>
          </p:cNvSpPr>
          <p:nvPr>
            <p:ph type="title"/>
          </p:nvPr>
        </p:nvSpPr>
        <p:spPr>
          <a:prstGeom prst="rect">
            <a:avLst/>
          </a:prstGeom>
        </p:spPr>
        <p:txBody>
          <a:bodyPr/>
          <a:lstStyle>
            <a:lvl1pPr algn="l"/>
          </a:lstStyle>
          <a:p>
            <a:r>
              <a:rPr lang="en-IN"/>
              <a:t>Persona 2</a:t>
            </a:r>
            <a:endParaRPr lang="en-IN" dirty="0"/>
          </a:p>
        </p:txBody>
      </p:sp>
      <p:sp>
        <p:nvSpPr>
          <p:cNvPr id="159" name="Profile: David is a 45-year-old lead maintenance technician with 15 years of experience. He is skilled at his job but often frustrated by the lack of information in work orders. He hates arriving at a &quot;clogged sink&quot; only to realize he needs a specific in"/>
          <p:cNvSpPr txBox="1">
            <a:spLocks noGrp="1"/>
          </p:cNvSpPr>
          <p:nvPr>
            <p:ph type="body" idx="1"/>
          </p:nvPr>
        </p:nvSpPr>
        <p:spPr>
          <a:xfrm>
            <a:off x="2032000" y="2785730"/>
            <a:ext cx="20320000" cy="9899671"/>
          </a:xfrm>
          <a:prstGeom prst="rect">
            <a:avLst/>
          </a:prstGeom>
        </p:spPr>
        <p:txBody>
          <a:bodyPr/>
          <a:lstStyle/>
          <a:p>
            <a:pPr marL="0" indent="0" defTabSz="320040">
              <a:spcBef>
                <a:spcPts val="2200"/>
              </a:spcBef>
              <a:buSzTx/>
              <a:buNone/>
              <a:defRPr sz="2240"/>
            </a:pPr>
            <a:r>
              <a:rPr lang="en-US" b="1"/>
              <a:t>Profile:</a:t>
            </a:r>
            <a:r>
              <a:rPr lang="en-US"/>
              <a:t> David is a 45-year-old lead maintenance technician with 15 years of experience. He is skilled at his job but often frustrated by the lack of information in work orders. He hates arriving at a "clogged sink" only to realize he needs a specific industrial snake tool that he left back at the central workshop, 15 minutes away.</a:t>
            </a:r>
          </a:p>
          <a:p>
            <a:pPr marL="885048" indent="-885048" defTabSz="320040">
              <a:spcBef>
                <a:spcPts val="2200"/>
              </a:spcBef>
              <a:buSzPct val="80000"/>
              <a:buFont typeface="Menlo Regular"/>
              <a:buChar char="•"/>
              <a:defRPr sz="2240"/>
            </a:pPr>
            <a:r>
              <a:rPr lang="en-US" b="1"/>
              <a:t>Name:</a:t>
            </a:r>
            <a:r>
              <a:rPr lang="en-US"/>
              <a:t> David</a:t>
            </a:r>
          </a:p>
          <a:p>
            <a:pPr marL="885048" indent="-885048" defTabSz="320040">
              <a:spcBef>
                <a:spcPts val="2200"/>
              </a:spcBef>
              <a:buSzPct val="80000"/>
              <a:buFont typeface="Menlo Regular"/>
              <a:buChar char="•"/>
              <a:defRPr sz="2240"/>
            </a:pPr>
            <a:r>
              <a:rPr lang="en-US"/>
              <a:t>Age: 45</a:t>
            </a:r>
          </a:p>
          <a:p>
            <a:pPr marL="885048" indent="-885048" defTabSz="320040">
              <a:spcBef>
                <a:spcPts val="2200"/>
              </a:spcBef>
              <a:buSzPct val="80000"/>
              <a:buFont typeface="Menlo Regular"/>
              <a:buChar char="•"/>
              <a:defRPr sz="2240"/>
            </a:pPr>
            <a:r>
              <a:rPr lang="en-US" b="1"/>
              <a:t>Location:</a:t>
            </a:r>
            <a:r>
              <a:rPr lang="en-US"/>
              <a:t> Westchester, NY</a:t>
            </a:r>
          </a:p>
          <a:p>
            <a:pPr marL="885048" indent="-885048" defTabSz="320040">
              <a:spcBef>
                <a:spcPts val="2200"/>
              </a:spcBef>
              <a:buSzPct val="80000"/>
              <a:buFont typeface="Menlo Regular"/>
              <a:buChar char="•"/>
              <a:defRPr sz="2240"/>
            </a:pPr>
            <a:r>
              <a:rPr lang="en-US" b="1"/>
              <a:t>Job:</a:t>
            </a:r>
            <a:r>
              <a:rPr lang="en-US"/>
              <a:t> Facilities Technician</a:t>
            </a:r>
          </a:p>
          <a:p>
            <a:pPr marL="885048" indent="-885048" defTabSz="320040">
              <a:spcBef>
                <a:spcPts val="2200"/>
              </a:spcBef>
              <a:buSzPct val="80000"/>
              <a:buFont typeface="Menlo Regular"/>
              <a:buChar char="•"/>
              <a:defRPr sz="2240"/>
            </a:pPr>
            <a:r>
              <a:rPr lang="en-US" b="1"/>
              <a:t>Work Style:</a:t>
            </a:r>
            <a:r>
              <a:rPr lang="en-US"/>
              <a:t> Practical, hands-on, mobile.</a:t>
            </a:r>
          </a:p>
          <a:p>
            <a:pPr marL="885048" indent="-885048" defTabSz="320040">
              <a:spcBef>
                <a:spcPts val="2200"/>
              </a:spcBef>
              <a:buSzPct val="80000"/>
              <a:buFont typeface="Menlo Regular"/>
              <a:buChar char="•"/>
              <a:defRPr sz="2240"/>
            </a:pPr>
            <a:r>
              <a:rPr lang="en-US" b="1"/>
              <a:t>Family:</a:t>
            </a:r>
            <a:r>
              <a:rPr lang="en-US"/>
              <a:t> Married with two kids.</a:t>
            </a:r>
          </a:p>
          <a:p>
            <a:pPr marL="0" indent="0" defTabSz="320040">
              <a:spcBef>
                <a:spcPts val="2200"/>
              </a:spcBef>
              <a:buSzTx/>
              <a:buNone/>
              <a:defRPr sz="2240"/>
            </a:pPr>
            <a:r>
              <a:rPr lang="en-US"/>
              <a:t>Frustrations:</a:t>
            </a:r>
          </a:p>
          <a:p>
            <a:pPr marL="885048" indent="-885048" defTabSz="320040">
              <a:spcBef>
                <a:spcPts val="2200"/>
              </a:spcBef>
              <a:buSzPct val="80000"/>
              <a:buFont typeface="Menlo Regular"/>
              <a:buChar char="•"/>
              <a:defRPr sz="2240"/>
            </a:pPr>
            <a:r>
              <a:rPr lang="en-US"/>
              <a:t>Walking across a large campus only to find he brought the wrong tools for the job.</a:t>
            </a:r>
          </a:p>
          <a:p>
            <a:pPr marL="885048" indent="-885048" defTabSz="320040">
              <a:spcBef>
                <a:spcPts val="2200"/>
              </a:spcBef>
              <a:buSzPct val="80000"/>
              <a:buFont typeface="Menlo Regular"/>
              <a:buChar char="•"/>
              <a:defRPr sz="2240"/>
            </a:pPr>
            <a:r>
              <a:rPr lang="en-US"/>
              <a:t>Illegible handwritten notes or vague descriptions like "it's broken."</a:t>
            </a:r>
          </a:p>
          <a:p>
            <a:pPr marL="885048" indent="-885048" defTabSz="320040">
              <a:spcBef>
                <a:spcPts val="2200"/>
              </a:spcBef>
              <a:buSzPct val="80000"/>
              <a:buFont typeface="Menlo Regular"/>
              <a:buChar char="•"/>
              <a:defRPr sz="2240"/>
            </a:pPr>
            <a:r>
              <a:rPr lang="en-US"/>
              <a:t>Getting blamed for delays when he wasn't notified of a priority emergency.</a:t>
            </a:r>
          </a:p>
          <a:p>
            <a:pPr marL="0" indent="0" defTabSz="320040">
              <a:spcBef>
                <a:spcPts val="2200"/>
              </a:spcBef>
              <a:buSzTx/>
              <a:buNone/>
              <a:defRPr sz="2240"/>
            </a:pPr>
            <a:r>
              <a:rPr lang="en-US"/>
              <a:t>Goals:</a:t>
            </a:r>
          </a:p>
          <a:p>
            <a:pPr marL="885048" indent="-885048" defTabSz="320040">
              <a:spcBef>
                <a:spcPts val="2200"/>
              </a:spcBef>
              <a:buSzPct val="80000"/>
              <a:buFont typeface="Menlo Regular"/>
              <a:buChar char="•"/>
              <a:defRPr sz="2240"/>
            </a:pPr>
            <a:r>
              <a:rPr lang="en-US"/>
              <a:t>Seeing a photo of the issue before he leaves the shop to prepare.</a:t>
            </a:r>
          </a:p>
          <a:p>
            <a:pPr marL="885048" indent="-885048" defTabSz="320040">
              <a:spcBef>
                <a:spcPts val="2200"/>
              </a:spcBef>
              <a:buSzPct val="80000"/>
              <a:buFont typeface="Menlo Regular"/>
              <a:buChar char="•"/>
              <a:defRPr sz="2240"/>
            </a:pPr>
            <a:r>
              <a:rPr lang="en-US"/>
              <a:t>Closing out tickets digitally so he doesn't have to do paperwork at the end of the day.</a:t>
            </a:r>
          </a:p>
          <a:p>
            <a:pPr marL="885048" indent="-885048" defTabSz="320040">
              <a:spcBef>
                <a:spcPts val="2200"/>
              </a:spcBef>
              <a:buSzPct val="80000"/>
              <a:buFont typeface="Menlo Regular"/>
              <a:buChar char="•"/>
              <a:defRPr sz="2240"/>
            </a:pPr>
            <a:r>
              <a:rPr lang="en-US"/>
              <a:t>Efficiently completing his daily route to reduce overtime.</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ersona 3"/>
          <p:cNvSpPr txBox="1">
            <a:spLocks noGrp="1"/>
          </p:cNvSpPr>
          <p:nvPr>
            <p:ph type="title"/>
          </p:nvPr>
        </p:nvSpPr>
        <p:spPr>
          <a:prstGeom prst="rect">
            <a:avLst/>
          </a:prstGeom>
        </p:spPr>
        <p:txBody>
          <a:bodyPr/>
          <a:lstStyle>
            <a:lvl1pPr algn="l"/>
          </a:lstStyle>
          <a:p>
            <a:r>
              <a:t>Persona 3</a:t>
            </a:r>
          </a:p>
        </p:txBody>
      </p:sp>
      <p:sp>
        <p:nvSpPr>
          <p:cNvPr id="162" name="Profile: Elena is a 38-year-old Property Manager responsible for three large dormitory buildings. She needs to keep costs low and resident satisfaction high. She cares about &quot;the big picture&quot;—knowing which buildings have the most issues and ensuring her "/>
          <p:cNvSpPr txBox="1">
            <a:spLocks noGrp="1"/>
          </p:cNvSpPr>
          <p:nvPr>
            <p:ph type="body" idx="1"/>
          </p:nvPr>
        </p:nvSpPr>
        <p:spPr>
          <a:xfrm>
            <a:off x="2032000" y="2467209"/>
            <a:ext cx="20320000" cy="10283939"/>
          </a:xfrm>
          <a:prstGeom prst="rect">
            <a:avLst/>
          </a:prstGeom>
        </p:spPr>
        <p:txBody>
          <a:bodyPr/>
          <a:lstStyle/>
          <a:p>
            <a:pPr marL="0" indent="0" defTabSz="320040">
              <a:spcBef>
                <a:spcPts val="2200"/>
              </a:spcBef>
              <a:buSzTx/>
              <a:buNone/>
              <a:defRPr sz="2240"/>
            </a:pPr>
            <a:r>
              <a:rPr b="1" dirty="0"/>
              <a:t>Profile:</a:t>
            </a:r>
            <a:r>
              <a:rPr dirty="0"/>
              <a:t> Elena is a 38-year-old Property Manager responsible for three large dormitory buildings. She needs to keep costs low and resident satisfaction high. She cares about "the big picture"—knowing which buildings have the most issues and ensuring her team is working efficiently. She is the person who will be interested in the "Audit Logs" you mentioned.</a:t>
            </a:r>
          </a:p>
          <a:p>
            <a:pPr marL="885048" indent="-885048" defTabSz="320040">
              <a:spcBef>
                <a:spcPts val="2200"/>
              </a:spcBef>
              <a:buSzPct val="80000"/>
              <a:buFont typeface="Menlo Regular"/>
              <a:buChar char="•"/>
              <a:defRPr sz="2240"/>
            </a:pPr>
            <a:r>
              <a:rPr b="1" dirty="0"/>
              <a:t>Name:</a:t>
            </a:r>
            <a:r>
              <a:rPr dirty="0"/>
              <a:t> Elena</a:t>
            </a:r>
          </a:p>
          <a:p>
            <a:pPr marL="885048" indent="-885048" defTabSz="320040">
              <a:spcBef>
                <a:spcPts val="2200"/>
              </a:spcBef>
              <a:buSzPct val="80000"/>
              <a:buFont typeface="Menlo Regular"/>
              <a:buChar char="•"/>
              <a:defRPr sz="2240"/>
            </a:pPr>
            <a:r>
              <a:rPr dirty="0"/>
              <a:t>Age: 38</a:t>
            </a:r>
          </a:p>
          <a:p>
            <a:pPr marL="885048" indent="-885048" defTabSz="320040">
              <a:spcBef>
                <a:spcPts val="2200"/>
              </a:spcBef>
              <a:buSzPct val="80000"/>
              <a:buFont typeface="Menlo Regular"/>
              <a:buChar char="•"/>
              <a:defRPr sz="2240"/>
            </a:pPr>
            <a:r>
              <a:rPr b="1" dirty="0"/>
              <a:t>Location:</a:t>
            </a:r>
            <a:r>
              <a:rPr dirty="0"/>
              <a:t> New York, NY</a:t>
            </a:r>
          </a:p>
          <a:p>
            <a:pPr marL="885048" indent="-885048" defTabSz="320040">
              <a:spcBef>
                <a:spcPts val="2200"/>
              </a:spcBef>
              <a:buSzPct val="80000"/>
              <a:buFont typeface="Menlo Regular"/>
              <a:buChar char="•"/>
              <a:defRPr sz="2240"/>
            </a:pPr>
            <a:r>
              <a:rPr b="1" dirty="0"/>
              <a:t>Job:</a:t>
            </a:r>
            <a:r>
              <a:rPr dirty="0"/>
              <a:t> Senior Property Manager</a:t>
            </a:r>
          </a:p>
          <a:p>
            <a:pPr marL="885048" indent="-885048" defTabSz="320040">
              <a:spcBef>
                <a:spcPts val="2200"/>
              </a:spcBef>
              <a:buSzPct val="80000"/>
              <a:buFont typeface="Menlo Regular"/>
              <a:buChar char="•"/>
              <a:defRPr sz="2240"/>
            </a:pPr>
            <a:r>
              <a:rPr b="1" dirty="0"/>
              <a:t>Tech Literacy:</a:t>
            </a:r>
            <a:r>
              <a:rPr dirty="0"/>
              <a:t> Moderate (Wants clean, easy-to-read data)</a:t>
            </a:r>
          </a:p>
          <a:p>
            <a:pPr marL="885048" indent="-885048" defTabSz="320040">
              <a:spcBef>
                <a:spcPts val="2200"/>
              </a:spcBef>
              <a:buSzPct val="80000"/>
              <a:buFont typeface="Menlo Regular"/>
              <a:buChar char="•"/>
              <a:defRPr sz="2240"/>
            </a:pPr>
            <a:r>
              <a:rPr b="1" dirty="0"/>
              <a:t>Interests:</a:t>
            </a:r>
            <a:r>
              <a:rPr dirty="0"/>
              <a:t> Data analytics, budget optimization.</a:t>
            </a:r>
          </a:p>
          <a:p>
            <a:pPr marL="0" indent="0" defTabSz="320040">
              <a:spcBef>
                <a:spcPts val="2200"/>
              </a:spcBef>
              <a:buSzTx/>
              <a:buNone/>
              <a:defRPr sz="2240"/>
            </a:pPr>
            <a:r>
              <a:rPr dirty="0"/>
              <a:t>Frustrations:</a:t>
            </a:r>
          </a:p>
          <a:p>
            <a:pPr marL="885048" indent="-885048" defTabSz="320040">
              <a:spcBef>
                <a:spcPts val="2200"/>
              </a:spcBef>
              <a:buSzPct val="80000"/>
              <a:buFont typeface="Menlo Regular"/>
              <a:buChar char="•"/>
              <a:defRPr sz="2240"/>
            </a:pPr>
            <a:r>
              <a:rPr dirty="0"/>
              <a:t>Having no clear data on how long it takes for a ticket to go from "Open" to "Closed."</a:t>
            </a:r>
          </a:p>
          <a:p>
            <a:pPr marL="885048" indent="-885048" defTabSz="320040">
              <a:spcBef>
                <a:spcPts val="2200"/>
              </a:spcBef>
              <a:buSzPct val="80000"/>
              <a:buFont typeface="Menlo Regular"/>
              <a:buChar char="•"/>
              <a:defRPr sz="2240"/>
            </a:pPr>
            <a:r>
              <a:rPr dirty="0"/>
              <a:t>Dealing with angry parents/residents complaining about ignored requests.</a:t>
            </a:r>
          </a:p>
          <a:p>
            <a:pPr marL="885048" indent="-885048" defTabSz="320040">
              <a:spcBef>
                <a:spcPts val="2200"/>
              </a:spcBef>
              <a:buSzPct val="80000"/>
              <a:buFont typeface="Menlo Regular"/>
              <a:buChar char="•"/>
              <a:defRPr sz="2240"/>
            </a:pPr>
            <a:r>
              <a:rPr dirty="0"/>
              <a:t>Unpredictable repair costs caused by small issues turning into major floods.</a:t>
            </a:r>
          </a:p>
          <a:p>
            <a:pPr marL="0" indent="0" defTabSz="320040">
              <a:spcBef>
                <a:spcPts val="2200"/>
              </a:spcBef>
              <a:buSzTx/>
              <a:buNone/>
              <a:defRPr sz="2240"/>
            </a:pPr>
            <a:r>
              <a:rPr dirty="0"/>
              <a:t>Goals:</a:t>
            </a:r>
          </a:p>
          <a:p>
            <a:pPr marL="885048" indent="-885048" defTabSz="320040">
              <a:spcBef>
                <a:spcPts val="2200"/>
              </a:spcBef>
              <a:buSzPct val="80000"/>
              <a:buFont typeface="Menlo Regular"/>
              <a:buChar char="•"/>
              <a:defRPr sz="2240"/>
            </a:pPr>
            <a:r>
              <a:rPr dirty="0"/>
              <a:t>Identifying recurring issues (e.g., "Building B has constant pipe leaks") to justify renovations.</a:t>
            </a:r>
          </a:p>
          <a:p>
            <a:pPr marL="885048" indent="-885048" defTabSz="320040">
              <a:spcBef>
                <a:spcPts val="2200"/>
              </a:spcBef>
              <a:buSzPct val="80000"/>
              <a:buFont typeface="Menlo Regular"/>
              <a:buChar char="•"/>
              <a:defRPr sz="2240"/>
            </a:pPr>
            <a:r>
              <a:rPr dirty="0"/>
              <a:t>Ensuring the maintenance team is meeting their Service Level Agreements (SLAs).</a:t>
            </a:r>
          </a:p>
          <a:p>
            <a:pPr marL="885048" indent="-885048" defTabSz="320040">
              <a:spcBef>
                <a:spcPts val="2200"/>
              </a:spcBef>
              <a:buSzPct val="80000"/>
              <a:buFont typeface="Menlo Regular"/>
              <a:buChar char="•"/>
              <a:defRPr sz="2240"/>
            </a:pPr>
            <a:r>
              <a:rPr dirty="0"/>
              <a:t>Maintaining a 100% digital audit trail for liability and safety compliance.</a:t>
            </a:r>
          </a:p>
        </p:txBody>
      </p:sp>
      <p:pic>
        <p:nvPicPr>
          <p:cNvPr id="4100" name="Picture 4" descr="What Do Real Estate Property Managers Do?">
            <a:extLst>
              <a:ext uri="{FF2B5EF4-FFF2-40B4-BE49-F238E27FC236}">
                <a16:creationId xmlns:a16="http://schemas.microsoft.com/office/drawing/2014/main" id="{08A8B063-D359-6506-2C15-70DFEAF91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381" y="4381502"/>
            <a:ext cx="9343611" cy="6229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chnology Description"/>
          <p:cNvSpPr txBox="1">
            <a:spLocks noGrp="1"/>
          </p:cNvSpPr>
          <p:nvPr>
            <p:ph type="title"/>
          </p:nvPr>
        </p:nvSpPr>
        <p:spPr>
          <a:prstGeom prst="rect">
            <a:avLst/>
          </a:prstGeom>
        </p:spPr>
        <p:txBody>
          <a:bodyPr/>
          <a:lstStyle/>
          <a:p>
            <a:pPr lvl="2"/>
            <a:r>
              <a:t>Technology Description</a:t>
            </a:r>
          </a:p>
        </p:txBody>
      </p:sp>
      <p:sp>
        <p:nvSpPr>
          <p:cNvPr id="165" name="React JS…"/>
          <p:cNvSpPr txBox="1">
            <a:spLocks noGrp="1"/>
          </p:cNvSpPr>
          <p:nvPr>
            <p:ph type="body" idx="1"/>
          </p:nvPr>
        </p:nvSpPr>
        <p:spPr>
          <a:prstGeom prst="rect">
            <a:avLst/>
          </a:prstGeom>
        </p:spPr>
        <p:txBody>
          <a:bodyPr>
            <a:normAutofit lnSpcReduction="10000"/>
          </a:bodyPr>
          <a:lstStyle/>
          <a:p>
            <a:pPr marL="555498" indent="-555498" defTabSz="648080">
              <a:spcBef>
                <a:spcPts val="4600"/>
              </a:spcBef>
              <a:buBlip>
                <a:blip r:embed="rId2"/>
              </a:buBlip>
              <a:defRPr sz="4536"/>
            </a:pPr>
            <a:r>
              <a:rPr dirty="0"/>
              <a:t>React JS</a:t>
            </a:r>
            <a:r>
              <a:rPr lang="en-IN" dirty="0"/>
              <a:t> </a:t>
            </a:r>
            <a:endParaRPr dirty="0"/>
          </a:p>
          <a:p>
            <a:pPr marL="555498" indent="-555498" defTabSz="648080">
              <a:spcBef>
                <a:spcPts val="4600"/>
              </a:spcBef>
              <a:buBlip>
                <a:blip r:embed="rId2"/>
              </a:buBlip>
              <a:defRPr sz="4536"/>
            </a:pPr>
            <a:r>
              <a:rPr dirty="0"/>
              <a:t>TensorFlow</a:t>
            </a:r>
            <a:r>
              <a:rPr lang="en-IN" dirty="0"/>
              <a:t> </a:t>
            </a:r>
            <a:endParaRPr dirty="0"/>
          </a:p>
          <a:p>
            <a:pPr marL="555498" indent="-555498" defTabSz="648080">
              <a:spcBef>
                <a:spcPts val="4600"/>
              </a:spcBef>
              <a:buBlip>
                <a:blip r:embed="rId2"/>
              </a:buBlip>
              <a:defRPr sz="4536"/>
            </a:pPr>
            <a:r>
              <a:rPr dirty="0"/>
              <a:t>MongoDB</a:t>
            </a:r>
          </a:p>
          <a:p>
            <a:pPr marL="555498" indent="-555498" defTabSz="648080">
              <a:spcBef>
                <a:spcPts val="4600"/>
              </a:spcBef>
              <a:buBlip>
                <a:blip r:embed="rId2"/>
              </a:buBlip>
              <a:defRPr sz="4536"/>
            </a:pPr>
            <a:r>
              <a:rPr dirty="0"/>
              <a:t>AWS</a:t>
            </a:r>
          </a:p>
          <a:p>
            <a:pPr marL="555498" indent="-555498" defTabSz="648080">
              <a:spcBef>
                <a:spcPts val="4600"/>
              </a:spcBef>
              <a:buBlip>
                <a:blip r:embed="rId2"/>
              </a:buBlip>
              <a:defRPr sz="4536"/>
            </a:pPr>
            <a:r>
              <a:rPr dirty="0" err="1"/>
              <a:t>Github</a:t>
            </a:r>
            <a:endParaRPr dirty="0"/>
          </a:p>
          <a:p>
            <a:pPr marL="555498" indent="-555498" defTabSz="648080">
              <a:spcBef>
                <a:spcPts val="4600"/>
              </a:spcBef>
              <a:buBlip>
                <a:blip r:embed="rId2"/>
              </a:buBlip>
              <a:defRPr sz="4536"/>
            </a:pPr>
            <a:r>
              <a:rPr dirty="0"/>
              <a:t>Docker</a:t>
            </a:r>
          </a:p>
          <a:p>
            <a:pPr marL="555498" indent="-555498" defTabSz="648080">
              <a:spcBef>
                <a:spcPts val="4600"/>
              </a:spcBef>
              <a:buBlip>
                <a:blip r:embed="rId2"/>
              </a:buBlip>
              <a:defRPr sz="4536"/>
            </a:pPr>
            <a:r>
              <a:rPr dirty="0"/>
              <a:t>Express JS</a:t>
            </a:r>
          </a:p>
        </p:txBody>
      </p:sp>
      <p:pic>
        <p:nvPicPr>
          <p:cNvPr id="1026" name="Picture 2">
            <a:extLst>
              <a:ext uri="{FF2B5EF4-FFF2-40B4-BE49-F238E27FC236}">
                <a16:creationId xmlns:a16="http://schemas.microsoft.com/office/drawing/2014/main" id="{15CB2BB2-9162-B8CA-9F42-E8EBA6043B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4687888" y="3982720"/>
            <a:ext cx="803321"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B59D12-FFB2-808E-BBF6-7C90DAE86A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7681" y="5144770"/>
            <a:ext cx="666220"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ngoDB Icon SVG Vector &amp; PNG Free Download | UXWing">
            <a:extLst>
              <a:ext uri="{FF2B5EF4-FFF2-40B4-BE49-F238E27FC236}">
                <a16:creationId xmlns:a16="http://schemas.microsoft.com/office/drawing/2014/main" id="{84D107B3-9E48-0028-6689-5F425457DE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157683" y="6279409"/>
            <a:ext cx="714798"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WS Logo PNG Transparent &amp; SVG Vector - Freebie Supply">
            <a:extLst>
              <a:ext uri="{FF2B5EF4-FFF2-40B4-BE49-F238E27FC236}">
                <a16:creationId xmlns:a16="http://schemas.microsoft.com/office/drawing/2014/main" id="{315EDF96-0DF3-73A1-BA82-607305B6F1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0053" y="7505564"/>
            <a:ext cx="948667" cy="94866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Hub logo PNG transparent image download, size: 512x512px">
            <a:extLst>
              <a:ext uri="{FF2B5EF4-FFF2-40B4-BE49-F238E27FC236}">
                <a16:creationId xmlns:a16="http://schemas.microsoft.com/office/drawing/2014/main" id="{E03E2973-7305-E683-9F97-566BE5D7AA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22" y="8701724"/>
            <a:ext cx="803320" cy="8033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ocker Logo PNG Transparent &amp; SVG Vector - Freebie Supply">
            <a:extLst>
              <a:ext uri="{FF2B5EF4-FFF2-40B4-BE49-F238E27FC236}">
                <a16:creationId xmlns:a16="http://schemas.microsoft.com/office/drawing/2014/main" id="{39855643-A142-4F21-CFB9-3EC3AD00F7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63427" y="9913233"/>
            <a:ext cx="850974"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Expressjs Icons, Logos, Symbols – Free Download PNG, SVG">
            <a:extLst>
              <a:ext uri="{FF2B5EF4-FFF2-40B4-BE49-F238E27FC236}">
                <a16:creationId xmlns:a16="http://schemas.microsoft.com/office/drawing/2014/main" id="{E9FC282F-38E8-E8EF-DAA6-538701E38E0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4401" y="11202724"/>
            <a:ext cx="714798" cy="71479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Learn What is Full-stack Web Application - A Detailed Guide">
            <a:extLst>
              <a:ext uri="{FF2B5EF4-FFF2-40B4-BE49-F238E27FC236}">
                <a16:creationId xmlns:a16="http://schemas.microsoft.com/office/drawing/2014/main" id="{0784FFD0-4148-A60C-7389-E3D75BAFE9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6892" y="4198692"/>
            <a:ext cx="13946758" cy="7004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00100" rtl="0" fontAlgn="auto" latinLnBrk="0" hangingPunct="0">
          <a:lnSpc>
            <a:spcPct val="100000"/>
          </a:lnSpc>
          <a:spcBef>
            <a:spcPts val="5700"/>
          </a:spcBef>
          <a:spcAft>
            <a:spcPts val="0"/>
          </a:spcAft>
          <a:buClrTx/>
          <a:buSzTx/>
          <a:buFontTx/>
          <a:buNone/>
          <a:tabLst/>
          <a:defRPr kumimoji="0" sz="56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196</TotalTime>
  <Words>1243</Words>
  <Application>Microsoft Macintosh PowerPoint</Application>
  <PresentationFormat>Custom</PresentationFormat>
  <Paragraphs>159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Baskerville</vt:lpstr>
      <vt:lpstr>Helvetica Neue</vt:lpstr>
      <vt:lpstr>Menlo Regular</vt:lpstr>
      <vt:lpstr>Roboto</vt:lpstr>
      <vt:lpstr>LeatherBook</vt:lpstr>
      <vt:lpstr>FixFlow </vt:lpstr>
      <vt:lpstr>Team members</vt:lpstr>
      <vt:lpstr>Agenda</vt:lpstr>
      <vt:lpstr>Problem Statement</vt:lpstr>
      <vt:lpstr>Product Description </vt:lpstr>
      <vt:lpstr>Persona 1</vt:lpstr>
      <vt:lpstr>Persona 2</vt:lpstr>
      <vt:lpstr>Persona 3</vt:lpstr>
      <vt:lpstr>Technology Description</vt:lpstr>
      <vt:lpstr>Project Timeline</vt:lpstr>
      <vt:lpstr>Team Agreement</vt:lpstr>
      <vt:lpstr>Retrospective</vt:lpstr>
      <vt:lpstr>PowerPoint Presentation</vt:lpstr>
      <vt:lpstr>Group Wiki-Page Link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Patel, Mr. Shriken Jigar</cp:lastModifiedBy>
  <cp:revision>15</cp:revision>
  <dcterms:modified xsi:type="dcterms:W3CDTF">2026-02-19T00:10:18Z</dcterms:modified>
</cp:coreProperties>
</file>